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handoutMasterIdLst>
    <p:handoutMasterId r:id="rId37"/>
  </p:handoutMasterIdLst>
  <p:sldIdLst>
    <p:sldId id="256" r:id="rId5"/>
    <p:sldId id="257" r:id="rId6"/>
    <p:sldId id="286" r:id="rId7"/>
    <p:sldId id="258" r:id="rId8"/>
    <p:sldId id="261" r:id="rId9"/>
    <p:sldId id="288" r:id="rId10"/>
    <p:sldId id="315" r:id="rId11"/>
    <p:sldId id="289" r:id="rId12"/>
    <p:sldId id="290" r:id="rId13"/>
    <p:sldId id="291" r:id="rId14"/>
    <p:sldId id="292" r:id="rId15"/>
    <p:sldId id="293" r:id="rId16"/>
    <p:sldId id="294" r:id="rId17"/>
    <p:sldId id="295" r:id="rId18"/>
    <p:sldId id="296" r:id="rId19"/>
    <p:sldId id="316" r:id="rId20"/>
    <p:sldId id="317" r:id="rId21"/>
    <p:sldId id="284" r:id="rId22"/>
    <p:sldId id="299" r:id="rId23"/>
    <p:sldId id="300" r:id="rId24"/>
    <p:sldId id="301" r:id="rId25"/>
    <p:sldId id="302" r:id="rId26"/>
    <p:sldId id="303" r:id="rId27"/>
    <p:sldId id="304" r:id="rId28"/>
    <p:sldId id="305" r:id="rId29"/>
    <p:sldId id="306" r:id="rId30"/>
    <p:sldId id="318" r:id="rId31"/>
    <p:sldId id="319" r:id="rId32"/>
    <p:sldId id="320" r:id="rId33"/>
    <p:sldId id="267" r:id="rId34"/>
    <p:sldId id="26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B7C6"/>
    <a:srgbClr val="103350"/>
    <a:srgbClr val="0C4360"/>
    <a:srgbClr val="1B6872"/>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D48078-5930-4DD4-B234-345DB496AA28}" v="25" dt="2024-04-01T06:25:57.9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11" d="100"/>
          <a:sy n="111" d="100"/>
        </p:scale>
        <p:origin x="588" y="96"/>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4/23/2024</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4/23/2024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761488" y="1315453"/>
            <a:ext cx="7077456" cy="2452195"/>
          </a:xfrm>
        </p:spPr>
        <p:txBody>
          <a:bodyPr/>
          <a:lstStyle/>
          <a:p>
            <a:r>
              <a:rPr lang="en-IN" sz="3000" dirty="0"/>
              <a:t>Project </a:t>
            </a:r>
            <a:r>
              <a:rPr lang="en-US" sz="3000" dirty="0"/>
              <a:t>Presentation </a:t>
            </a:r>
            <a:br>
              <a:rPr lang="en-IN" sz="6000" dirty="0"/>
            </a:br>
            <a:r>
              <a:rPr lang="en-IN" sz="4000" dirty="0"/>
              <a:t>On</a:t>
            </a:r>
            <a:br>
              <a:rPr lang="en-IN" sz="6000" dirty="0"/>
            </a:br>
            <a:r>
              <a:rPr lang="en-IN" sz="6000" dirty="0"/>
              <a:t>Cake Corner</a:t>
            </a:r>
            <a:endParaRPr lang="en-US" sz="6000" dirty="0"/>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2761488" y="5261811"/>
            <a:ext cx="7077456" cy="1315452"/>
          </a:xfrm>
        </p:spPr>
        <p:txBody>
          <a:bodyPr>
            <a:normAutofit/>
          </a:bodyPr>
          <a:lstStyle/>
          <a:p>
            <a:pPr marL="0" indent="0" algn="r">
              <a:buNone/>
            </a:pPr>
            <a:r>
              <a:rPr lang="en-US" dirty="0"/>
              <a:t>Develop by.</a:t>
            </a:r>
          </a:p>
          <a:p>
            <a:pPr marL="0" indent="0" algn="r">
              <a:buNone/>
            </a:pPr>
            <a:r>
              <a:rPr lang="en-US" dirty="0"/>
              <a:t>Sutariya Akshay[r.no.25260013]</a:t>
            </a:r>
          </a:p>
          <a:p>
            <a:pPr marL="0" indent="0" algn="r">
              <a:buNone/>
            </a:pPr>
            <a:r>
              <a:rPr lang="en-US" dirty="0"/>
              <a:t>Bhayani Dev [r.no.25260037]</a:t>
            </a:r>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IN" sz="3200" dirty="0">
                <a:solidFill>
                  <a:schemeClr val="accent2"/>
                </a:solidFill>
                <a:latin typeface="+mj-lt"/>
              </a:rPr>
              <a:t>Cake</a:t>
            </a:r>
            <a:r>
              <a:rPr lang="en-IN" sz="3200" dirty="0">
                <a:solidFill>
                  <a:schemeClr val="accent2"/>
                </a:solidFill>
              </a:rPr>
              <a:t> </a:t>
            </a:r>
            <a:r>
              <a:rPr lang="en-IN" dirty="0">
                <a:solidFill>
                  <a:schemeClr val="accent2"/>
                </a:solidFill>
              </a:rPr>
              <a:t>Corner</a:t>
            </a:r>
            <a:endParaRPr lang="en-US"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10</a:t>
            </a:fld>
            <a:endParaRPr lang="en-US"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444500" y="1634721"/>
            <a:ext cx="5157787" cy="661746"/>
          </a:xfrm>
        </p:spPr>
        <p:txBody>
          <a:bodyPr/>
          <a:lstStyle/>
          <a:p>
            <a:pPr algn="l">
              <a:lnSpc>
                <a:spcPct val="150000"/>
              </a:lnSpc>
              <a:buFont typeface="Courier New" panose="02070309020205020404" pitchFamily="49" charset="0"/>
              <a:buChar char="o"/>
            </a:pPr>
            <a:r>
              <a:rPr lang="en-US" dirty="0">
                <a:solidFill>
                  <a:schemeClr val="accent1">
                    <a:lumMod val="20000"/>
                    <a:lumOff val="80000"/>
                  </a:schemeClr>
                </a:solidFill>
              </a:rPr>
              <a:t> </a:t>
            </a:r>
            <a:r>
              <a:rPr lang="en-US" dirty="0">
                <a:solidFill>
                  <a:schemeClr val="accent2"/>
                </a:solidFill>
                <a:latin typeface="+mj-lt"/>
              </a:rPr>
              <a:t>Market Feasibility</a:t>
            </a:r>
          </a:p>
          <a:p>
            <a:pPr algn="l">
              <a:lnSpc>
                <a:spcPct val="150000"/>
              </a:lnSpc>
              <a:buFont typeface="Courier New" panose="02070309020205020404" pitchFamily="49" charset="0"/>
              <a:buChar char="o"/>
            </a:pPr>
            <a:endParaRPr lang="en-US" dirty="0">
              <a:solidFill>
                <a:schemeClr val="accent2"/>
              </a:solidFill>
            </a:endParaRPr>
          </a:p>
        </p:txBody>
      </p:sp>
      <p:sp>
        <p:nvSpPr>
          <p:cNvPr id="9" name="Content Placeholder 8">
            <a:extLst>
              <a:ext uri="{FF2B5EF4-FFF2-40B4-BE49-F238E27FC236}">
                <a16:creationId xmlns:a16="http://schemas.microsoft.com/office/drawing/2014/main" id="{68D416E6-8949-0433-307C-66741B994A2E}"/>
              </a:ext>
            </a:extLst>
          </p:cNvPr>
          <p:cNvSpPr>
            <a:spLocks noGrp="1"/>
          </p:cNvSpPr>
          <p:nvPr>
            <p:ph sz="half" idx="2"/>
          </p:nvPr>
        </p:nvSpPr>
        <p:spPr>
          <a:xfrm>
            <a:off x="444500" y="2296469"/>
            <a:ext cx="11214100" cy="2926810"/>
          </a:xfrm>
        </p:spPr>
        <p:txBody>
          <a:bodyPr>
            <a:normAutofit/>
          </a:bodyPr>
          <a:lstStyle/>
          <a:p>
            <a:pPr lvl="1" algn="just">
              <a:lnSpc>
                <a:spcPct val="100000"/>
              </a:lnSpc>
              <a:spcAft>
                <a:spcPts val="600"/>
              </a:spcAft>
            </a:pPr>
            <a:r>
              <a:rPr lang="en-US" dirty="0">
                <a:solidFill>
                  <a:schemeClr val="accent1">
                    <a:lumMod val="20000"/>
                    <a:lumOff val="80000"/>
                  </a:schemeClr>
                </a:solidFill>
                <a:latin typeface="+mj-lt"/>
              </a:rPr>
              <a:t>Analysis of the demand for online cake purchases: Research shows an increasing trend in online shopping for food items, including cakes.</a:t>
            </a:r>
          </a:p>
          <a:p>
            <a:pPr marL="457200" lvl="1" indent="0" algn="just">
              <a:lnSpc>
                <a:spcPct val="100000"/>
              </a:lnSpc>
              <a:spcAft>
                <a:spcPts val="600"/>
              </a:spcAft>
              <a:buNone/>
            </a:pPr>
            <a:endParaRPr lang="en-US" dirty="0">
              <a:solidFill>
                <a:schemeClr val="accent1">
                  <a:lumMod val="20000"/>
                  <a:lumOff val="80000"/>
                </a:schemeClr>
              </a:solidFill>
              <a:latin typeface="+mj-lt"/>
            </a:endParaRPr>
          </a:p>
          <a:p>
            <a:pPr lvl="1" algn="just">
              <a:lnSpc>
                <a:spcPct val="100000"/>
              </a:lnSpc>
              <a:spcAft>
                <a:spcPts val="600"/>
              </a:spcAft>
            </a:pPr>
            <a:r>
              <a:rPr lang="en-US" dirty="0">
                <a:solidFill>
                  <a:schemeClr val="accent1">
                    <a:lumMod val="20000"/>
                    <a:lumOff val="80000"/>
                  </a:schemeClr>
                </a:solidFill>
                <a:latin typeface="+mj-lt"/>
              </a:rPr>
              <a:t>Target market identification: Cake Corner aims to target individuals looking for convenient and high-quality cake options for various occasions, including birthdays, weddings, and celebrations.</a:t>
            </a:r>
          </a:p>
          <a:p>
            <a:pPr marL="457200" lvl="1" indent="0" algn="just">
              <a:lnSpc>
                <a:spcPct val="100000"/>
              </a:lnSpc>
              <a:spcAft>
                <a:spcPts val="600"/>
              </a:spcAft>
              <a:buNone/>
            </a:pPr>
            <a:endParaRPr lang="en-US" dirty="0">
              <a:solidFill>
                <a:schemeClr val="accent1">
                  <a:lumMod val="20000"/>
                  <a:lumOff val="80000"/>
                </a:schemeClr>
              </a:solidFill>
              <a:latin typeface="+mj-lt"/>
            </a:endParaRPr>
          </a:p>
          <a:p>
            <a:pPr lvl="1" algn="just">
              <a:lnSpc>
                <a:spcPct val="100000"/>
              </a:lnSpc>
              <a:spcAft>
                <a:spcPts val="600"/>
              </a:spcAft>
            </a:pPr>
            <a:r>
              <a:rPr lang="en-US" dirty="0">
                <a:solidFill>
                  <a:schemeClr val="accent1">
                    <a:lumMod val="20000"/>
                    <a:lumOff val="80000"/>
                  </a:schemeClr>
                </a:solidFill>
                <a:latin typeface="+mj-lt"/>
              </a:rPr>
              <a:t>Competitor analysis: Identify and analyze existing online cake sellers to understand market dynamics, pricing strategies, and areas of differentiation.</a:t>
            </a:r>
            <a:endParaRPr lang="en-IN" dirty="0">
              <a:solidFill>
                <a:schemeClr val="accent1">
                  <a:lumMod val="20000"/>
                  <a:lumOff val="80000"/>
                </a:schemeClr>
              </a:solidFill>
              <a:latin typeface="+mj-lt"/>
            </a:endParaRPr>
          </a:p>
        </p:txBody>
      </p:sp>
    </p:spTree>
    <p:extLst>
      <p:ext uri="{BB962C8B-B14F-4D97-AF65-F5344CB8AC3E}">
        <p14:creationId xmlns:p14="http://schemas.microsoft.com/office/powerpoint/2010/main" val="176358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IN" sz="3200" dirty="0">
                <a:solidFill>
                  <a:schemeClr val="accent2"/>
                </a:solidFill>
                <a:latin typeface="+mj-lt"/>
              </a:rPr>
              <a:t>Cake</a:t>
            </a:r>
            <a:r>
              <a:rPr lang="en-IN" sz="3200" dirty="0">
                <a:solidFill>
                  <a:schemeClr val="accent2"/>
                </a:solidFill>
              </a:rPr>
              <a:t> </a:t>
            </a:r>
            <a:r>
              <a:rPr lang="en-IN" dirty="0">
                <a:solidFill>
                  <a:schemeClr val="accent2"/>
                </a:solidFill>
              </a:rPr>
              <a:t>Corner</a:t>
            </a:r>
            <a:endParaRPr lang="en-US"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11</a:t>
            </a:fld>
            <a:endParaRPr lang="en-US"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444500" y="1634721"/>
            <a:ext cx="5157787" cy="661746"/>
          </a:xfrm>
        </p:spPr>
        <p:txBody>
          <a:bodyPr/>
          <a:lstStyle/>
          <a:p>
            <a:pPr algn="l">
              <a:lnSpc>
                <a:spcPct val="150000"/>
              </a:lnSpc>
              <a:buFont typeface="Courier New" panose="02070309020205020404" pitchFamily="49" charset="0"/>
              <a:buChar char="o"/>
            </a:pPr>
            <a:r>
              <a:rPr lang="en-US" dirty="0">
                <a:solidFill>
                  <a:schemeClr val="accent1">
                    <a:lumMod val="20000"/>
                    <a:lumOff val="80000"/>
                  </a:schemeClr>
                </a:solidFill>
              </a:rPr>
              <a:t> </a:t>
            </a:r>
            <a:r>
              <a:rPr lang="en-US" dirty="0">
                <a:solidFill>
                  <a:schemeClr val="accent2"/>
                </a:solidFill>
                <a:latin typeface="+mj-lt"/>
              </a:rPr>
              <a:t>Financial Feasibility</a:t>
            </a:r>
          </a:p>
          <a:p>
            <a:pPr algn="l">
              <a:lnSpc>
                <a:spcPct val="150000"/>
              </a:lnSpc>
              <a:buFont typeface="Courier New" panose="02070309020205020404" pitchFamily="49" charset="0"/>
              <a:buChar char="o"/>
            </a:pPr>
            <a:endParaRPr lang="en-US" dirty="0">
              <a:solidFill>
                <a:schemeClr val="accent2"/>
              </a:solidFill>
            </a:endParaRPr>
          </a:p>
        </p:txBody>
      </p:sp>
      <p:sp>
        <p:nvSpPr>
          <p:cNvPr id="9" name="Content Placeholder 8">
            <a:extLst>
              <a:ext uri="{FF2B5EF4-FFF2-40B4-BE49-F238E27FC236}">
                <a16:creationId xmlns:a16="http://schemas.microsoft.com/office/drawing/2014/main" id="{68D416E6-8949-0433-307C-66741B994A2E}"/>
              </a:ext>
            </a:extLst>
          </p:cNvPr>
          <p:cNvSpPr>
            <a:spLocks noGrp="1"/>
          </p:cNvSpPr>
          <p:nvPr>
            <p:ph sz="half" idx="2"/>
          </p:nvPr>
        </p:nvSpPr>
        <p:spPr>
          <a:xfrm>
            <a:off x="444500" y="2296469"/>
            <a:ext cx="11214100" cy="2926810"/>
          </a:xfrm>
        </p:spPr>
        <p:txBody>
          <a:bodyPr>
            <a:normAutofit/>
          </a:bodyPr>
          <a:lstStyle/>
          <a:p>
            <a:pPr lvl="1" algn="just">
              <a:lnSpc>
                <a:spcPct val="100000"/>
              </a:lnSpc>
              <a:spcAft>
                <a:spcPts val="600"/>
              </a:spcAft>
            </a:pPr>
            <a:r>
              <a:rPr lang="en-US" dirty="0">
                <a:solidFill>
                  <a:schemeClr val="accent1">
                    <a:lumMod val="20000"/>
                    <a:lumOff val="80000"/>
                  </a:schemeClr>
                </a:solidFill>
                <a:latin typeface="+mj-lt"/>
              </a:rPr>
              <a:t>Cost estimation: Calculate the initial investment required for website development, hosting, marketing, inventory, and staffing.</a:t>
            </a:r>
          </a:p>
          <a:p>
            <a:pPr marL="457200" lvl="1" indent="0" algn="just">
              <a:lnSpc>
                <a:spcPct val="100000"/>
              </a:lnSpc>
              <a:spcAft>
                <a:spcPts val="600"/>
              </a:spcAft>
              <a:buNone/>
            </a:pPr>
            <a:endParaRPr lang="en-US" dirty="0">
              <a:solidFill>
                <a:schemeClr val="accent1">
                  <a:lumMod val="20000"/>
                  <a:lumOff val="80000"/>
                </a:schemeClr>
              </a:solidFill>
              <a:latin typeface="+mj-lt"/>
            </a:endParaRPr>
          </a:p>
          <a:p>
            <a:pPr lvl="1" algn="just">
              <a:lnSpc>
                <a:spcPct val="100000"/>
              </a:lnSpc>
              <a:spcAft>
                <a:spcPts val="600"/>
              </a:spcAft>
            </a:pPr>
            <a:r>
              <a:rPr lang="en-US" dirty="0">
                <a:solidFill>
                  <a:schemeClr val="accent1">
                    <a:lumMod val="20000"/>
                    <a:lumOff val="80000"/>
                  </a:schemeClr>
                </a:solidFill>
                <a:latin typeface="+mj-lt"/>
              </a:rPr>
              <a:t>Revenue projections: Forecast sales based on market research and pricing strategies, considering factors such as average order value, repeat purchases, and seasonal fluctuations.</a:t>
            </a:r>
          </a:p>
          <a:p>
            <a:pPr marL="457200" lvl="1" indent="0" algn="just">
              <a:lnSpc>
                <a:spcPct val="100000"/>
              </a:lnSpc>
              <a:spcAft>
                <a:spcPts val="600"/>
              </a:spcAft>
              <a:buNone/>
            </a:pPr>
            <a:endParaRPr lang="en-US" dirty="0">
              <a:solidFill>
                <a:schemeClr val="accent1">
                  <a:lumMod val="20000"/>
                  <a:lumOff val="80000"/>
                </a:schemeClr>
              </a:solidFill>
              <a:latin typeface="+mj-lt"/>
            </a:endParaRPr>
          </a:p>
          <a:p>
            <a:pPr lvl="1" algn="just">
              <a:lnSpc>
                <a:spcPct val="100000"/>
              </a:lnSpc>
              <a:spcAft>
                <a:spcPts val="600"/>
              </a:spcAft>
            </a:pPr>
            <a:r>
              <a:rPr lang="en-US" dirty="0">
                <a:solidFill>
                  <a:schemeClr val="accent1">
                    <a:lumMod val="20000"/>
                    <a:lumOff val="80000"/>
                  </a:schemeClr>
                </a:solidFill>
                <a:latin typeface="+mj-lt"/>
              </a:rPr>
              <a:t>Break-even analysis: Determine the timeframe within which Cake Corner needs to generate sufficient revenue to cover its expenses and start generating profits.</a:t>
            </a:r>
            <a:endParaRPr lang="en-IN" dirty="0">
              <a:solidFill>
                <a:schemeClr val="accent1">
                  <a:lumMod val="20000"/>
                  <a:lumOff val="80000"/>
                </a:schemeClr>
              </a:solidFill>
              <a:latin typeface="+mj-lt"/>
            </a:endParaRPr>
          </a:p>
        </p:txBody>
      </p:sp>
    </p:spTree>
    <p:extLst>
      <p:ext uri="{BB962C8B-B14F-4D97-AF65-F5344CB8AC3E}">
        <p14:creationId xmlns:p14="http://schemas.microsoft.com/office/powerpoint/2010/main" val="54905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IN" sz="3200" dirty="0">
                <a:solidFill>
                  <a:schemeClr val="accent2"/>
                </a:solidFill>
                <a:latin typeface="+mj-lt"/>
              </a:rPr>
              <a:t>Cake</a:t>
            </a:r>
            <a:r>
              <a:rPr lang="en-IN" sz="3200" dirty="0">
                <a:solidFill>
                  <a:schemeClr val="accent2"/>
                </a:solidFill>
              </a:rPr>
              <a:t> </a:t>
            </a:r>
            <a:r>
              <a:rPr lang="en-IN" dirty="0">
                <a:solidFill>
                  <a:schemeClr val="accent2"/>
                </a:solidFill>
              </a:rPr>
              <a:t>Corner</a:t>
            </a:r>
            <a:endParaRPr lang="en-US"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12</a:t>
            </a:fld>
            <a:endParaRPr lang="en-US"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444500" y="1634721"/>
            <a:ext cx="5157787" cy="661746"/>
          </a:xfrm>
        </p:spPr>
        <p:txBody>
          <a:bodyPr/>
          <a:lstStyle/>
          <a:p>
            <a:pPr algn="l">
              <a:lnSpc>
                <a:spcPct val="150000"/>
              </a:lnSpc>
              <a:buFont typeface="Courier New" panose="02070309020205020404" pitchFamily="49" charset="0"/>
              <a:buChar char="o"/>
            </a:pPr>
            <a:r>
              <a:rPr lang="en-US" dirty="0">
                <a:solidFill>
                  <a:schemeClr val="accent1">
                    <a:lumMod val="20000"/>
                    <a:lumOff val="80000"/>
                  </a:schemeClr>
                </a:solidFill>
              </a:rPr>
              <a:t> </a:t>
            </a:r>
            <a:r>
              <a:rPr lang="en-US" dirty="0">
                <a:solidFill>
                  <a:schemeClr val="accent2"/>
                </a:solidFill>
                <a:latin typeface="+mj-lt"/>
              </a:rPr>
              <a:t>Operational Feasibility</a:t>
            </a:r>
          </a:p>
          <a:p>
            <a:pPr algn="l">
              <a:lnSpc>
                <a:spcPct val="150000"/>
              </a:lnSpc>
              <a:buFont typeface="Courier New" panose="02070309020205020404" pitchFamily="49" charset="0"/>
              <a:buChar char="o"/>
            </a:pPr>
            <a:endParaRPr lang="en-US" dirty="0">
              <a:solidFill>
                <a:schemeClr val="accent2"/>
              </a:solidFill>
            </a:endParaRPr>
          </a:p>
        </p:txBody>
      </p:sp>
      <p:sp>
        <p:nvSpPr>
          <p:cNvPr id="9" name="Content Placeholder 8">
            <a:extLst>
              <a:ext uri="{FF2B5EF4-FFF2-40B4-BE49-F238E27FC236}">
                <a16:creationId xmlns:a16="http://schemas.microsoft.com/office/drawing/2014/main" id="{68D416E6-8949-0433-307C-66741B994A2E}"/>
              </a:ext>
            </a:extLst>
          </p:cNvPr>
          <p:cNvSpPr>
            <a:spLocks noGrp="1"/>
          </p:cNvSpPr>
          <p:nvPr>
            <p:ph sz="half" idx="2"/>
          </p:nvPr>
        </p:nvSpPr>
        <p:spPr>
          <a:xfrm>
            <a:off x="444500" y="2296469"/>
            <a:ext cx="11214100" cy="2926810"/>
          </a:xfrm>
        </p:spPr>
        <p:txBody>
          <a:bodyPr>
            <a:normAutofit/>
          </a:bodyPr>
          <a:lstStyle/>
          <a:p>
            <a:pPr lvl="1" algn="just">
              <a:lnSpc>
                <a:spcPct val="100000"/>
              </a:lnSpc>
              <a:spcAft>
                <a:spcPts val="600"/>
              </a:spcAft>
            </a:pPr>
            <a:r>
              <a:rPr lang="en-US" dirty="0">
                <a:solidFill>
                  <a:schemeClr val="accent1">
                    <a:lumMod val="20000"/>
                    <a:lumOff val="80000"/>
                  </a:schemeClr>
                </a:solidFill>
                <a:latin typeface="+mj-lt"/>
              </a:rPr>
              <a:t>Supply chain management: Establish partnerships with suppliers for sourcing high-quality ingredients and materials required for cake production.</a:t>
            </a:r>
          </a:p>
          <a:p>
            <a:pPr marL="457200" lvl="1" indent="0" algn="just">
              <a:lnSpc>
                <a:spcPct val="100000"/>
              </a:lnSpc>
              <a:spcAft>
                <a:spcPts val="600"/>
              </a:spcAft>
              <a:buNone/>
            </a:pPr>
            <a:endParaRPr lang="en-US" dirty="0">
              <a:solidFill>
                <a:schemeClr val="accent1">
                  <a:lumMod val="20000"/>
                  <a:lumOff val="80000"/>
                </a:schemeClr>
              </a:solidFill>
              <a:latin typeface="+mj-lt"/>
            </a:endParaRPr>
          </a:p>
          <a:p>
            <a:pPr lvl="1" algn="just">
              <a:lnSpc>
                <a:spcPct val="100000"/>
              </a:lnSpc>
              <a:spcAft>
                <a:spcPts val="600"/>
              </a:spcAft>
            </a:pPr>
            <a:r>
              <a:rPr lang="en-US" dirty="0">
                <a:solidFill>
                  <a:schemeClr val="accent1">
                    <a:lumMod val="20000"/>
                    <a:lumOff val="80000"/>
                  </a:schemeClr>
                </a:solidFill>
                <a:latin typeface="+mj-lt"/>
              </a:rPr>
              <a:t>Order fulfillment process: Develop efficient logistics and delivery mechanisms to ensure timely and safe delivery of cakes to customers' doorsteps.</a:t>
            </a:r>
          </a:p>
          <a:p>
            <a:pPr marL="457200" lvl="1" indent="0" algn="just">
              <a:lnSpc>
                <a:spcPct val="100000"/>
              </a:lnSpc>
              <a:spcAft>
                <a:spcPts val="600"/>
              </a:spcAft>
              <a:buNone/>
            </a:pPr>
            <a:endParaRPr lang="en-US" dirty="0">
              <a:solidFill>
                <a:schemeClr val="accent1">
                  <a:lumMod val="20000"/>
                  <a:lumOff val="80000"/>
                </a:schemeClr>
              </a:solidFill>
              <a:latin typeface="+mj-lt"/>
            </a:endParaRPr>
          </a:p>
          <a:p>
            <a:pPr lvl="1" algn="just">
              <a:lnSpc>
                <a:spcPct val="100000"/>
              </a:lnSpc>
              <a:spcAft>
                <a:spcPts val="600"/>
              </a:spcAft>
            </a:pPr>
            <a:r>
              <a:rPr lang="en-US" dirty="0">
                <a:solidFill>
                  <a:schemeClr val="accent1">
                    <a:lumMod val="20000"/>
                    <a:lumOff val="80000"/>
                  </a:schemeClr>
                </a:solidFill>
                <a:latin typeface="+mj-lt"/>
              </a:rPr>
              <a:t>Customer service: Implement a responsive customer support system to address inquiries, resolve issues, and ensure customer satisfaction</a:t>
            </a:r>
            <a:r>
              <a:rPr lang="en-US" dirty="0">
                <a:solidFill>
                  <a:schemeClr val="accent1">
                    <a:lumMod val="20000"/>
                    <a:lumOff val="80000"/>
                  </a:schemeClr>
                </a:solidFill>
              </a:rPr>
              <a:t>.</a:t>
            </a:r>
            <a:endParaRPr lang="en-IN" dirty="0">
              <a:solidFill>
                <a:schemeClr val="accent1">
                  <a:lumMod val="20000"/>
                  <a:lumOff val="80000"/>
                </a:schemeClr>
              </a:solidFill>
            </a:endParaRPr>
          </a:p>
        </p:txBody>
      </p:sp>
    </p:spTree>
    <p:extLst>
      <p:ext uri="{BB962C8B-B14F-4D97-AF65-F5344CB8AC3E}">
        <p14:creationId xmlns:p14="http://schemas.microsoft.com/office/powerpoint/2010/main" val="49502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IN" sz="3200" dirty="0">
                <a:solidFill>
                  <a:schemeClr val="accent2"/>
                </a:solidFill>
                <a:latin typeface="+mj-lt"/>
              </a:rPr>
              <a:t>Cake</a:t>
            </a:r>
            <a:r>
              <a:rPr lang="en-IN" sz="3200" dirty="0">
                <a:solidFill>
                  <a:schemeClr val="accent2"/>
                </a:solidFill>
              </a:rPr>
              <a:t> </a:t>
            </a:r>
            <a:r>
              <a:rPr lang="en-IN" dirty="0">
                <a:solidFill>
                  <a:schemeClr val="accent2"/>
                </a:solidFill>
              </a:rPr>
              <a:t>Corner</a:t>
            </a:r>
            <a:endParaRPr lang="en-US"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13</a:t>
            </a:fld>
            <a:endParaRPr lang="en-US"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444500" y="1634721"/>
            <a:ext cx="5157787" cy="661746"/>
          </a:xfrm>
        </p:spPr>
        <p:txBody>
          <a:bodyPr/>
          <a:lstStyle/>
          <a:p>
            <a:pPr algn="l">
              <a:lnSpc>
                <a:spcPct val="150000"/>
              </a:lnSpc>
              <a:buFont typeface="Courier New" panose="02070309020205020404" pitchFamily="49" charset="0"/>
              <a:buChar char="o"/>
            </a:pPr>
            <a:r>
              <a:rPr lang="en-US" dirty="0">
                <a:solidFill>
                  <a:schemeClr val="accent1">
                    <a:lumMod val="20000"/>
                    <a:lumOff val="80000"/>
                  </a:schemeClr>
                </a:solidFill>
              </a:rPr>
              <a:t> </a:t>
            </a:r>
            <a:r>
              <a:rPr lang="en-US" dirty="0">
                <a:solidFill>
                  <a:schemeClr val="accent2"/>
                </a:solidFill>
                <a:latin typeface="+mj-lt"/>
              </a:rPr>
              <a:t>Legal and Regulatory Feasibility</a:t>
            </a:r>
          </a:p>
          <a:p>
            <a:pPr algn="l">
              <a:lnSpc>
                <a:spcPct val="150000"/>
              </a:lnSpc>
              <a:buFont typeface="Courier New" panose="02070309020205020404" pitchFamily="49" charset="0"/>
              <a:buChar char="o"/>
            </a:pPr>
            <a:endParaRPr lang="en-US" dirty="0">
              <a:solidFill>
                <a:schemeClr val="accent2"/>
              </a:solidFill>
            </a:endParaRPr>
          </a:p>
        </p:txBody>
      </p:sp>
      <p:sp>
        <p:nvSpPr>
          <p:cNvPr id="9" name="Content Placeholder 8">
            <a:extLst>
              <a:ext uri="{FF2B5EF4-FFF2-40B4-BE49-F238E27FC236}">
                <a16:creationId xmlns:a16="http://schemas.microsoft.com/office/drawing/2014/main" id="{68D416E6-8949-0433-307C-66741B994A2E}"/>
              </a:ext>
            </a:extLst>
          </p:cNvPr>
          <p:cNvSpPr>
            <a:spLocks noGrp="1"/>
          </p:cNvSpPr>
          <p:nvPr>
            <p:ph sz="half" idx="2"/>
          </p:nvPr>
        </p:nvSpPr>
        <p:spPr>
          <a:xfrm>
            <a:off x="444500" y="2296469"/>
            <a:ext cx="11214100" cy="2926810"/>
          </a:xfrm>
        </p:spPr>
        <p:txBody>
          <a:bodyPr>
            <a:normAutofit/>
          </a:bodyPr>
          <a:lstStyle/>
          <a:p>
            <a:pPr lvl="1" algn="just">
              <a:lnSpc>
                <a:spcPct val="100000"/>
              </a:lnSpc>
              <a:spcAft>
                <a:spcPts val="600"/>
              </a:spcAft>
            </a:pPr>
            <a:r>
              <a:rPr lang="en-US" dirty="0">
                <a:solidFill>
                  <a:schemeClr val="accent1">
                    <a:lumMod val="20000"/>
                    <a:lumOff val="80000"/>
                  </a:schemeClr>
                </a:solidFill>
                <a:latin typeface="+mj-lt"/>
              </a:rPr>
              <a:t>Compliance with food safety regulations: Ensure that Cake Corner adheres to local health and safety standards for food handling, storage, and transportation.</a:t>
            </a:r>
          </a:p>
          <a:p>
            <a:pPr marL="457200" lvl="1" indent="0" algn="just">
              <a:lnSpc>
                <a:spcPct val="100000"/>
              </a:lnSpc>
              <a:spcAft>
                <a:spcPts val="600"/>
              </a:spcAft>
              <a:buNone/>
            </a:pPr>
            <a:endParaRPr lang="en-US" dirty="0">
              <a:solidFill>
                <a:schemeClr val="accent1">
                  <a:lumMod val="20000"/>
                  <a:lumOff val="80000"/>
                </a:schemeClr>
              </a:solidFill>
              <a:latin typeface="+mj-lt"/>
            </a:endParaRPr>
          </a:p>
          <a:p>
            <a:pPr lvl="1" algn="just">
              <a:lnSpc>
                <a:spcPct val="100000"/>
              </a:lnSpc>
              <a:spcAft>
                <a:spcPts val="600"/>
              </a:spcAft>
            </a:pPr>
            <a:r>
              <a:rPr lang="en-US" dirty="0">
                <a:solidFill>
                  <a:schemeClr val="accent1">
                    <a:lumMod val="20000"/>
                    <a:lumOff val="80000"/>
                  </a:schemeClr>
                </a:solidFill>
                <a:latin typeface="+mj-lt"/>
              </a:rPr>
              <a:t>Business registration and licensing: Obtain necessary permits and licenses to operate an online food retail business in the target market jurisdiction.</a:t>
            </a:r>
          </a:p>
          <a:p>
            <a:pPr marL="457200" lvl="1" indent="0" algn="just">
              <a:lnSpc>
                <a:spcPct val="100000"/>
              </a:lnSpc>
              <a:spcAft>
                <a:spcPts val="600"/>
              </a:spcAft>
              <a:buNone/>
            </a:pPr>
            <a:endParaRPr lang="en-US" dirty="0">
              <a:solidFill>
                <a:schemeClr val="accent1">
                  <a:lumMod val="20000"/>
                  <a:lumOff val="80000"/>
                </a:schemeClr>
              </a:solidFill>
              <a:latin typeface="+mj-lt"/>
            </a:endParaRPr>
          </a:p>
          <a:p>
            <a:pPr lvl="1" algn="just">
              <a:lnSpc>
                <a:spcPct val="100000"/>
              </a:lnSpc>
              <a:spcAft>
                <a:spcPts val="600"/>
              </a:spcAft>
            </a:pPr>
            <a:r>
              <a:rPr lang="en-US" dirty="0">
                <a:solidFill>
                  <a:schemeClr val="accent1">
                    <a:lumMod val="20000"/>
                    <a:lumOff val="80000"/>
                  </a:schemeClr>
                </a:solidFill>
                <a:latin typeface="+mj-lt"/>
              </a:rPr>
              <a:t>Data protection and privacy: Implement measures to safeguard customers' personal and payment information in compliance with data protection laws and regulations.</a:t>
            </a:r>
            <a:endParaRPr lang="en-IN" dirty="0">
              <a:solidFill>
                <a:schemeClr val="accent1">
                  <a:lumMod val="20000"/>
                  <a:lumOff val="80000"/>
                </a:schemeClr>
              </a:solidFill>
              <a:latin typeface="+mj-lt"/>
            </a:endParaRPr>
          </a:p>
        </p:txBody>
      </p:sp>
    </p:spTree>
    <p:extLst>
      <p:ext uri="{BB962C8B-B14F-4D97-AF65-F5344CB8AC3E}">
        <p14:creationId xmlns:p14="http://schemas.microsoft.com/office/powerpoint/2010/main" val="349612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IN" sz="3200" dirty="0">
                <a:solidFill>
                  <a:schemeClr val="accent2"/>
                </a:solidFill>
                <a:latin typeface="+mj-lt"/>
              </a:rPr>
              <a:t>Cake</a:t>
            </a:r>
            <a:r>
              <a:rPr lang="en-IN" sz="3200" dirty="0">
                <a:solidFill>
                  <a:schemeClr val="accent2"/>
                </a:solidFill>
              </a:rPr>
              <a:t> </a:t>
            </a:r>
            <a:r>
              <a:rPr lang="en-IN" dirty="0">
                <a:solidFill>
                  <a:schemeClr val="accent2"/>
                </a:solidFill>
              </a:rPr>
              <a:t>Corner</a:t>
            </a:r>
            <a:endParaRPr lang="en-US"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14</a:t>
            </a:fld>
            <a:endParaRPr lang="en-US"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3472656" y="1634721"/>
            <a:ext cx="5157787" cy="661746"/>
          </a:xfrm>
        </p:spPr>
        <p:txBody>
          <a:bodyPr/>
          <a:lstStyle/>
          <a:p>
            <a:pPr>
              <a:lnSpc>
                <a:spcPct val="150000"/>
              </a:lnSpc>
            </a:pPr>
            <a:r>
              <a:rPr lang="en-US" dirty="0">
                <a:solidFill>
                  <a:schemeClr val="accent2"/>
                </a:solidFill>
                <a:latin typeface="+mj-lt"/>
              </a:rPr>
              <a:t>DFD</a:t>
            </a:r>
          </a:p>
          <a:p>
            <a:pPr algn="l">
              <a:lnSpc>
                <a:spcPct val="150000"/>
              </a:lnSpc>
              <a:buFont typeface="Courier New" panose="02070309020205020404" pitchFamily="49" charset="0"/>
              <a:buChar char="o"/>
            </a:pPr>
            <a:endParaRPr lang="en-US" dirty="0">
              <a:solidFill>
                <a:schemeClr val="accent2"/>
              </a:solidFill>
            </a:endParaRPr>
          </a:p>
        </p:txBody>
      </p:sp>
      <p:sp>
        <p:nvSpPr>
          <p:cNvPr id="6" name="Rectangle 5">
            <a:extLst>
              <a:ext uri="{FF2B5EF4-FFF2-40B4-BE49-F238E27FC236}">
                <a16:creationId xmlns:a16="http://schemas.microsoft.com/office/drawing/2014/main" id="{323B6DBA-8E72-C0C6-BE39-73079D6304C8}"/>
              </a:ext>
            </a:extLst>
          </p:cNvPr>
          <p:cNvSpPr/>
          <p:nvPr/>
        </p:nvSpPr>
        <p:spPr>
          <a:xfrm>
            <a:off x="3289247" y="2273041"/>
            <a:ext cx="5613499" cy="27041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2">
                  <a:lumMod val="50000"/>
                </a:schemeClr>
              </a:solidFill>
            </a:endParaRPr>
          </a:p>
        </p:txBody>
      </p:sp>
      <p:pic>
        <p:nvPicPr>
          <p:cNvPr id="5" name="Picture 4" descr="A white circle with black text&#10;&#10;Description automatically generated">
            <a:extLst>
              <a:ext uri="{FF2B5EF4-FFF2-40B4-BE49-F238E27FC236}">
                <a16:creationId xmlns:a16="http://schemas.microsoft.com/office/drawing/2014/main" id="{A954E7AC-77BE-AB7A-FC34-105FCA54BD11}"/>
              </a:ext>
            </a:extLst>
          </p:cNvPr>
          <p:cNvPicPr>
            <a:picLocks noChangeAspect="1"/>
          </p:cNvPicPr>
          <p:nvPr/>
        </p:nvPicPr>
        <p:blipFill>
          <a:blip r:embed="rId2"/>
          <a:stretch>
            <a:fillRect/>
          </a:stretch>
        </p:blipFill>
        <p:spPr>
          <a:xfrm>
            <a:off x="3565524" y="2582340"/>
            <a:ext cx="4972050" cy="2228850"/>
          </a:xfrm>
          <a:prstGeom prst="rect">
            <a:avLst/>
          </a:prstGeom>
        </p:spPr>
      </p:pic>
      <p:sp>
        <p:nvSpPr>
          <p:cNvPr id="11" name="Text Placeholder 6">
            <a:extLst>
              <a:ext uri="{FF2B5EF4-FFF2-40B4-BE49-F238E27FC236}">
                <a16:creationId xmlns:a16="http://schemas.microsoft.com/office/drawing/2014/main" id="{4ADD1A96-71ED-A664-7BCF-31A5C341196F}"/>
              </a:ext>
            </a:extLst>
          </p:cNvPr>
          <p:cNvSpPr txBox="1">
            <a:spLocks/>
          </p:cNvSpPr>
          <p:nvPr/>
        </p:nvSpPr>
        <p:spPr>
          <a:xfrm>
            <a:off x="3517102" y="5223279"/>
            <a:ext cx="5157787" cy="66174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Clr>
                <a:schemeClr val="accent2"/>
              </a:buClr>
              <a:buFont typeface="Arial" panose="020B0604020202020204" pitchFamily="34" charset="0"/>
              <a:buNone/>
              <a:defRPr sz="20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Clr>
                <a:schemeClr val="accent2"/>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50000"/>
              </a:lnSpc>
            </a:pPr>
            <a:r>
              <a:rPr lang="en-US" dirty="0">
                <a:solidFill>
                  <a:schemeClr val="accent2"/>
                </a:solidFill>
                <a:latin typeface="+mj-lt"/>
              </a:rPr>
              <a:t>Context Level DFD</a:t>
            </a:r>
          </a:p>
          <a:p>
            <a:pPr algn="l">
              <a:lnSpc>
                <a:spcPct val="150000"/>
              </a:lnSpc>
              <a:buFont typeface="Courier New" panose="02070309020205020404" pitchFamily="49" charset="0"/>
              <a:buChar char="o"/>
            </a:pPr>
            <a:endParaRPr lang="en-US" dirty="0">
              <a:solidFill>
                <a:schemeClr val="accent2"/>
              </a:solidFill>
            </a:endParaRPr>
          </a:p>
        </p:txBody>
      </p:sp>
    </p:spTree>
    <p:extLst>
      <p:ext uri="{BB962C8B-B14F-4D97-AF65-F5344CB8AC3E}">
        <p14:creationId xmlns:p14="http://schemas.microsoft.com/office/powerpoint/2010/main" val="203352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IN" sz="3200" dirty="0">
                <a:solidFill>
                  <a:schemeClr val="accent2"/>
                </a:solidFill>
                <a:latin typeface="+mj-lt"/>
              </a:rPr>
              <a:t>Cake</a:t>
            </a:r>
            <a:r>
              <a:rPr lang="en-IN" sz="3200" dirty="0">
                <a:solidFill>
                  <a:schemeClr val="accent2"/>
                </a:solidFill>
              </a:rPr>
              <a:t> </a:t>
            </a:r>
            <a:r>
              <a:rPr lang="en-IN" dirty="0">
                <a:solidFill>
                  <a:schemeClr val="accent2"/>
                </a:solidFill>
              </a:rPr>
              <a:t>Corner</a:t>
            </a:r>
            <a:endParaRPr lang="en-US"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15</a:t>
            </a:fld>
            <a:endParaRPr lang="en-US"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3472656" y="1634721"/>
            <a:ext cx="5157787" cy="661746"/>
          </a:xfrm>
        </p:spPr>
        <p:txBody>
          <a:bodyPr/>
          <a:lstStyle/>
          <a:p>
            <a:pPr>
              <a:lnSpc>
                <a:spcPct val="150000"/>
              </a:lnSpc>
            </a:pPr>
            <a:r>
              <a:rPr lang="en-US" dirty="0">
                <a:solidFill>
                  <a:schemeClr val="accent2"/>
                </a:solidFill>
              </a:rPr>
              <a:t>DFD</a:t>
            </a:r>
          </a:p>
          <a:p>
            <a:pPr algn="l">
              <a:lnSpc>
                <a:spcPct val="150000"/>
              </a:lnSpc>
              <a:buFont typeface="Courier New" panose="02070309020205020404" pitchFamily="49" charset="0"/>
              <a:buChar char="o"/>
            </a:pPr>
            <a:endParaRPr lang="en-US" dirty="0">
              <a:solidFill>
                <a:schemeClr val="accent2"/>
              </a:solidFill>
            </a:endParaRPr>
          </a:p>
        </p:txBody>
      </p:sp>
      <p:sp>
        <p:nvSpPr>
          <p:cNvPr id="11" name="Text Placeholder 6">
            <a:extLst>
              <a:ext uri="{FF2B5EF4-FFF2-40B4-BE49-F238E27FC236}">
                <a16:creationId xmlns:a16="http://schemas.microsoft.com/office/drawing/2014/main" id="{4ADD1A96-71ED-A664-7BCF-31A5C341196F}"/>
              </a:ext>
            </a:extLst>
          </p:cNvPr>
          <p:cNvSpPr txBox="1">
            <a:spLocks/>
          </p:cNvSpPr>
          <p:nvPr/>
        </p:nvSpPr>
        <p:spPr>
          <a:xfrm>
            <a:off x="-968629" y="1634721"/>
            <a:ext cx="5157787" cy="66174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Clr>
                <a:schemeClr val="accent2"/>
              </a:buClr>
              <a:buFont typeface="Arial" panose="020B0604020202020204" pitchFamily="34" charset="0"/>
              <a:buNone/>
              <a:defRPr sz="20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Clr>
                <a:schemeClr val="accent2"/>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50000"/>
              </a:lnSpc>
            </a:pPr>
            <a:r>
              <a:rPr lang="en-US" dirty="0">
                <a:solidFill>
                  <a:schemeClr val="accent2"/>
                </a:solidFill>
                <a:latin typeface="+mj-lt"/>
              </a:rPr>
              <a:t>Admin Level DFD</a:t>
            </a:r>
          </a:p>
          <a:p>
            <a:pPr algn="l">
              <a:lnSpc>
                <a:spcPct val="150000"/>
              </a:lnSpc>
              <a:buFont typeface="Courier New" panose="02070309020205020404" pitchFamily="49" charset="0"/>
              <a:buChar char="o"/>
            </a:pPr>
            <a:endParaRPr lang="en-US" dirty="0">
              <a:solidFill>
                <a:schemeClr val="accent2"/>
              </a:solidFill>
            </a:endParaRPr>
          </a:p>
        </p:txBody>
      </p:sp>
      <p:pic>
        <p:nvPicPr>
          <p:cNvPr id="6" name="Picture 5" descr="A diagram of a product&#10;&#10;Description automatically generated">
            <a:extLst>
              <a:ext uri="{FF2B5EF4-FFF2-40B4-BE49-F238E27FC236}">
                <a16:creationId xmlns:a16="http://schemas.microsoft.com/office/drawing/2014/main" id="{3107564A-C68C-3102-9385-A2722B25DAF0}"/>
              </a:ext>
            </a:extLst>
          </p:cNvPr>
          <p:cNvPicPr>
            <a:picLocks noChangeAspect="1"/>
          </p:cNvPicPr>
          <p:nvPr/>
        </p:nvPicPr>
        <p:blipFill>
          <a:blip r:embed="rId2"/>
          <a:stretch>
            <a:fillRect/>
          </a:stretch>
        </p:blipFill>
        <p:spPr>
          <a:xfrm>
            <a:off x="3682866" y="1452158"/>
            <a:ext cx="4826268" cy="5045479"/>
          </a:xfrm>
          <a:prstGeom prst="rect">
            <a:avLst/>
          </a:prstGeom>
        </p:spPr>
      </p:pic>
    </p:spTree>
    <p:extLst>
      <p:ext uri="{BB962C8B-B14F-4D97-AF65-F5344CB8AC3E}">
        <p14:creationId xmlns:p14="http://schemas.microsoft.com/office/powerpoint/2010/main" val="315227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IN" sz="3200" dirty="0">
                <a:solidFill>
                  <a:schemeClr val="accent2"/>
                </a:solidFill>
                <a:latin typeface="+mj-lt"/>
              </a:rPr>
              <a:t>Cake</a:t>
            </a:r>
            <a:r>
              <a:rPr lang="en-IN" sz="3200" dirty="0">
                <a:solidFill>
                  <a:schemeClr val="accent2"/>
                </a:solidFill>
              </a:rPr>
              <a:t> </a:t>
            </a:r>
            <a:r>
              <a:rPr lang="en-IN" dirty="0">
                <a:solidFill>
                  <a:schemeClr val="accent2"/>
                </a:solidFill>
              </a:rPr>
              <a:t>Corner</a:t>
            </a:r>
            <a:endParaRPr lang="en-US"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16</a:t>
            </a:fld>
            <a:endParaRPr lang="en-US"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3472656" y="1634721"/>
            <a:ext cx="5157787" cy="661746"/>
          </a:xfrm>
        </p:spPr>
        <p:txBody>
          <a:bodyPr/>
          <a:lstStyle/>
          <a:p>
            <a:pPr>
              <a:lnSpc>
                <a:spcPct val="150000"/>
              </a:lnSpc>
            </a:pPr>
            <a:r>
              <a:rPr lang="en-US" dirty="0">
                <a:solidFill>
                  <a:schemeClr val="accent2"/>
                </a:solidFill>
              </a:rPr>
              <a:t>DFD</a:t>
            </a:r>
          </a:p>
          <a:p>
            <a:pPr algn="l">
              <a:lnSpc>
                <a:spcPct val="150000"/>
              </a:lnSpc>
              <a:buFont typeface="Courier New" panose="02070309020205020404" pitchFamily="49" charset="0"/>
              <a:buChar char="o"/>
            </a:pPr>
            <a:endParaRPr lang="en-US" dirty="0">
              <a:solidFill>
                <a:schemeClr val="accent2"/>
              </a:solidFill>
            </a:endParaRPr>
          </a:p>
        </p:txBody>
      </p:sp>
      <p:sp>
        <p:nvSpPr>
          <p:cNvPr id="11" name="Text Placeholder 6">
            <a:extLst>
              <a:ext uri="{FF2B5EF4-FFF2-40B4-BE49-F238E27FC236}">
                <a16:creationId xmlns:a16="http://schemas.microsoft.com/office/drawing/2014/main" id="{4ADD1A96-71ED-A664-7BCF-31A5C341196F}"/>
              </a:ext>
            </a:extLst>
          </p:cNvPr>
          <p:cNvSpPr txBox="1">
            <a:spLocks/>
          </p:cNvSpPr>
          <p:nvPr/>
        </p:nvSpPr>
        <p:spPr>
          <a:xfrm>
            <a:off x="-968629" y="1634721"/>
            <a:ext cx="5157787" cy="66174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Clr>
                <a:schemeClr val="accent2"/>
              </a:buClr>
              <a:buFont typeface="Arial" panose="020B0604020202020204" pitchFamily="34" charset="0"/>
              <a:buNone/>
              <a:defRPr sz="20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Clr>
                <a:schemeClr val="accent2"/>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50000"/>
              </a:lnSpc>
            </a:pPr>
            <a:r>
              <a:rPr lang="en-US" dirty="0">
                <a:solidFill>
                  <a:schemeClr val="accent2"/>
                </a:solidFill>
                <a:latin typeface="+mj-lt"/>
              </a:rPr>
              <a:t>User Side DFD</a:t>
            </a:r>
          </a:p>
          <a:p>
            <a:pPr algn="l">
              <a:lnSpc>
                <a:spcPct val="150000"/>
              </a:lnSpc>
              <a:buFont typeface="Courier New" panose="02070309020205020404" pitchFamily="49" charset="0"/>
              <a:buChar char="o"/>
            </a:pPr>
            <a:endParaRPr lang="en-US" dirty="0">
              <a:solidFill>
                <a:schemeClr val="accent2"/>
              </a:solidFill>
            </a:endParaRPr>
          </a:p>
        </p:txBody>
      </p:sp>
      <p:pic>
        <p:nvPicPr>
          <p:cNvPr id="5" name="Picture 4" descr="A diagram of a user flow&#10;&#10;Description automatically generated">
            <a:extLst>
              <a:ext uri="{FF2B5EF4-FFF2-40B4-BE49-F238E27FC236}">
                <a16:creationId xmlns:a16="http://schemas.microsoft.com/office/drawing/2014/main" id="{6E2471BB-20F0-5C29-F9D1-660C0C0BEDD9}"/>
              </a:ext>
            </a:extLst>
          </p:cNvPr>
          <p:cNvPicPr>
            <a:picLocks noChangeAspect="1"/>
          </p:cNvPicPr>
          <p:nvPr/>
        </p:nvPicPr>
        <p:blipFill>
          <a:blip r:embed="rId2"/>
          <a:stretch>
            <a:fillRect/>
          </a:stretch>
        </p:blipFill>
        <p:spPr>
          <a:xfrm>
            <a:off x="3355312" y="1409787"/>
            <a:ext cx="5481376" cy="4758636"/>
          </a:xfrm>
          <a:prstGeom prst="rect">
            <a:avLst/>
          </a:prstGeom>
        </p:spPr>
      </p:pic>
    </p:spTree>
    <p:extLst>
      <p:ext uri="{BB962C8B-B14F-4D97-AF65-F5344CB8AC3E}">
        <p14:creationId xmlns:p14="http://schemas.microsoft.com/office/powerpoint/2010/main" val="170467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p:txBody>
          <a:bodyPr/>
          <a:lstStyle/>
          <a:p>
            <a:r>
              <a:rPr lang="en-US" dirty="0">
                <a:solidFill>
                  <a:schemeClr val="accent2"/>
                </a:solidFill>
              </a:rPr>
              <a:t>Advantage Of Cake Corner</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17</a:t>
            </a:fld>
            <a:endParaRPr lang="en-US" dirty="0"/>
          </a:p>
        </p:txBody>
      </p:sp>
      <p:sp>
        <p:nvSpPr>
          <p:cNvPr id="3" name="TextBox 2">
            <a:extLst>
              <a:ext uri="{FF2B5EF4-FFF2-40B4-BE49-F238E27FC236}">
                <a16:creationId xmlns:a16="http://schemas.microsoft.com/office/drawing/2014/main" id="{218DBDDB-5F29-6025-9A88-067D09CDA5FD}"/>
              </a:ext>
            </a:extLst>
          </p:cNvPr>
          <p:cNvSpPr txBox="1"/>
          <p:nvPr/>
        </p:nvSpPr>
        <p:spPr>
          <a:xfrm>
            <a:off x="609600" y="1475875"/>
            <a:ext cx="7828547" cy="4616648"/>
          </a:xfrm>
          <a:prstGeom prst="rect">
            <a:avLst/>
          </a:prstGeom>
          <a:noFill/>
        </p:spPr>
        <p:txBody>
          <a:bodyPr wrap="square" rtlCol="0">
            <a:spAutoFit/>
          </a:bodyPr>
          <a:lstStyle/>
          <a:p>
            <a:pPr marL="285750" indent="-285750">
              <a:buFont typeface="Wingdings" panose="05000000000000000000" pitchFamily="2" charset="2"/>
              <a:buChar char="v"/>
            </a:pPr>
            <a:r>
              <a:rPr lang="en-US" b="1" dirty="0">
                <a:solidFill>
                  <a:schemeClr val="accent2"/>
                </a:solidFill>
              </a:rPr>
              <a:t>General:-</a:t>
            </a:r>
          </a:p>
          <a:p>
            <a:endParaRPr lang="en-US" dirty="0">
              <a:solidFill>
                <a:schemeClr val="accent1">
                  <a:lumMod val="20000"/>
                  <a:lumOff val="80000"/>
                </a:schemeClr>
              </a:solidFill>
            </a:endParaRPr>
          </a:p>
          <a:p>
            <a:pPr marL="742950" lvl="1" indent="-285750">
              <a:buFont typeface="Wingdings" panose="05000000000000000000" pitchFamily="2" charset="2"/>
              <a:buChar char="§"/>
            </a:pPr>
            <a:r>
              <a:rPr lang="en-US" sz="1600" dirty="0">
                <a:solidFill>
                  <a:schemeClr val="accent1">
                    <a:lumMod val="20000"/>
                    <a:lumOff val="80000"/>
                  </a:schemeClr>
                </a:solidFill>
                <a:latin typeface="+mj-lt"/>
              </a:rPr>
              <a:t>Reduced Overhead Costs</a:t>
            </a:r>
          </a:p>
          <a:p>
            <a:pPr marL="742950" lvl="1" indent="-285750">
              <a:buFont typeface="Wingdings" panose="05000000000000000000" pitchFamily="2" charset="2"/>
              <a:buChar char="§"/>
            </a:pPr>
            <a:r>
              <a:rPr lang="en-US" sz="1600" dirty="0">
                <a:solidFill>
                  <a:schemeClr val="accent1">
                    <a:lumMod val="20000"/>
                    <a:lumOff val="80000"/>
                  </a:schemeClr>
                </a:solidFill>
                <a:latin typeface="+mj-lt"/>
              </a:rPr>
              <a:t>Marketing Opportunities</a:t>
            </a:r>
          </a:p>
          <a:p>
            <a:pPr marL="742950" lvl="1" indent="-285750">
              <a:buFont typeface="Wingdings" panose="05000000000000000000" pitchFamily="2" charset="2"/>
              <a:buChar char="§"/>
            </a:pPr>
            <a:r>
              <a:rPr lang="en-US" sz="1600" dirty="0">
                <a:solidFill>
                  <a:schemeClr val="accent1">
                    <a:lumMod val="20000"/>
                    <a:lumOff val="80000"/>
                  </a:schemeClr>
                </a:solidFill>
                <a:latin typeface="+mj-lt"/>
              </a:rPr>
              <a:t>Customer Reviews and Feedback</a:t>
            </a:r>
          </a:p>
          <a:p>
            <a:pPr marL="742950" lvl="1" indent="-285750">
              <a:buFont typeface="Wingdings" panose="05000000000000000000" pitchFamily="2" charset="2"/>
              <a:buChar char="§"/>
            </a:pPr>
            <a:endParaRPr lang="en-US" b="1" dirty="0">
              <a:solidFill>
                <a:schemeClr val="accent2"/>
              </a:solidFill>
              <a:latin typeface="+mj-lt"/>
            </a:endParaRPr>
          </a:p>
          <a:p>
            <a:pPr marL="285750" indent="-285750">
              <a:buFont typeface="Wingdings" panose="05000000000000000000" pitchFamily="2" charset="2"/>
              <a:buChar char="v"/>
            </a:pPr>
            <a:r>
              <a:rPr lang="en-US" b="1" dirty="0">
                <a:solidFill>
                  <a:schemeClr val="accent2"/>
                </a:solidFill>
                <a:latin typeface="+mj-lt"/>
              </a:rPr>
              <a:t>Admin:-</a:t>
            </a:r>
          </a:p>
          <a:p>
            <a:pPr marL="285750" indent="-285750">
              <a:buFont typeface="Wingdings" panose="05000000000000000000" pitchFamily="2" charset="2"/>
              <a:buChar char="v"/>
            </a:pPr>
            <a:endParaRPr lang="en-US" dirty="0">
              <a:solidFill>
                <a:schemeClr val="accent1">
                  <a:lumMod val="20000"/>
                  <a:lumOff val="80000"/>
                </a:schemeClr>
              </a:solidFill>
            </a:endParaRPr>
          </a:p>
          <a:p>
            <a:pPr marL="742950" lvl="1" indent="-285750">
              <a:buFont typeface="Wingdings" panose="05000000000000000000" pitchFamily="2" charset="2"/>
              <a:buChar char="§"/>
            </a:pPr>
            <a:r>
              <a:rPr lang="en-US" sz="1600" dirty="0">
                <a:solidFill>
                  <a:schemeClr val="accent1">
                    <a:lumMod val="20000"/>
                    <a:lumOff val="80000"/>
                  </a:schemeClr>
                </a:solidFill>
                <a:latin typeface="+mj-lt"/>
              </a:rPr>
              <a:t>Real-Time Analytics</a:t>
            </a:r>
          </a:p>
          <a:p>
            <a:pPr marL="742950" lvl="1" indent="-285750">
              <a:buFont typeface="Wingdings" panose="05000000000000000000" pitchFamily="2" charset="2"/>
              <a:buChar char="§"/>
            </a:pPr>
            <a:r>
              <a:rPr lang="en-US" sz="1600" dirty="0">
                <a:solidFill>
                  <a:schemeClr val="accent1">
                    <a:lumMod val="20000"/>
                    <a:lumOff val="80000"/>
                  </a:schemeClr>
                </a:solidFill>
                <a:latin typeface="+mj-lt"/>
              </a:rPr>
              <a:t>User Management</a:t>
            </a:r>
          </a:p>
          <a:p>
            <a:pPr marL="742950" lvl="1" indent="-285750">
              <a:buFont typeface="Wingdings" panose="05000000000000000000" pitchFamily="2" charset="2"/>
              <a:buChar char="§"/>
            </a:pPr>
            <a:endParaRPr lang="en-US" dirty="0">
              <a:solidFill>
                <a:schemeClr val="accent1">
                  <a:lumMod val="20000"/>
                  <a:lumOff val="80000"/>
                </a:schemeClr>
              </a:solidFill>
            </a:endParaRPr>
          </a:p>
          <a:p>
            <a:pPr marL="285750" indent="-285750">
              <a:buFont typeface="Wingdings" panose="05000000000000000000" pitchFamily="2" charset="2"/>
              <a:buChar char="v"/>
            </a:pPr>
            <a:r>
              <a:rPr lang="en-US" b="1" dirty="0">
                <a:solidFill>
                  <a:schemeClr val="accent2"/>
                </a:solidFill>
                <a:latin typeface="+mj-lt"/>
              </a:rPr>
              <a:t>User/Customer:-</a:t>
            </a:r>
          </a:p>
          <a:p>
            <a:pPr marL="285750" indent="-285750">
              <a:buFont typeface="Wingdings" panose="05000000000000000000" pitchFamily="2" charset="2"/>
              <a:buChar char="v"/>
            </a:pPr>
            <a:endParaRPr lang="en-US" dirty="0">
              <a:solidFill>
                <a:schemeClr val="accent1">
                  <a:lumMod val="20000"/>
                  <a:lumOff val="80000"/>
                </a:schemeClr>
              </a:solidFill>
            </a:endParaRPr>
          </a:p>
          <a:p>
            <a:pPr marL="742950" lvl="1" indent="-285750">
              <a:buFont typeface="Wingdings" panose="05000000000000000000" pitchFamily="2" charset="2"/>
              <a:buChar char="§"/>
            </a:pPr>
            <a:r>
              <a:rPr lang="en-US" sz="1600" dirty="0">
                <a:solidFill>
                  <a:schemeClr val="accent1">
                    <a:lumMod val="20000"/>
                    <a:lumOff val="80000"/>
                  </a:schemeClr>
                </a:solidFill>
                <a:latin typeface="+mj-lt"/>
              </a:rPr>
              <a:t>Easy Ordering Process</a:t>
            </a:r>
          </a:p>
          <a:p>
            <a:pPr marL="742950" lvl="1" indent="-285750">
              <a:buFont typeface="Wingdings" panose="05000000000000000000" pitchFamily="2" charset="2"/>
              <a:buChar char="§"/>
            </a:pPr>
            <a:r>
              <a:rPr lang="en-US" sz="1600" dirty="0">
                <a:solidFill>
                  <a:schemeClr val="accent1">
                    <a:lumMod val="20000"/>
                    <a:lumOff val="80000"/>
                  </a:schemeClr>
                </a:solidFill>
                <a:latin typeface="+mj-lt"/>
              </a:rPr>
              <a:t>Delivery Option</a:t>
            </a:r>
          </a:p>
          <a:p>
            <a:pPr marL="742950" lvl="1" indent="-285750">
              <a:buFont typeface="Wingdings" panose="05000000000000000000" pitchFamily="2" charset="2"/>
              <a:buChar char="§"/>
            </a:pPr>
            <a:r>
              <a:rPr lang="en-US" sz="1600" dirty="0">
                <a:solidFill>
                  <a:schemeClr val="accent1">
                    <a:lumMod val="20000"/>
                    <a:lumOff val="80000"/>
                  </a:schemeClr>
                </a:solidFill>
                <a:latin typeface="+mj-lt"/>
              </a:rPr>
              <a:t>Quality Assurance</a:t>
            </a:r>
          </a:p>
          <a:p>
            <a:pPr marL="742950" lvl="1" indent="-285750">
              <a:buFont typeface="Wingdings" panose="05000000000000000000" pitchFamily="2" charset="2"/>
              <a:buChar char="§"/>
            </a:pPr>
            <a:r>
              <a:rPr lang="en-US" sz="1600" dirty="0">
                <a:solidFill>
                  <a:schemeClr val="accent1">
                    <a:lumMod val="20000"/>
                    <a:lumOff val="80000"/>
                  </a:schemeClr>
                </a:solidFill>
                <a:latin typeface="+mj-lt"/>
              </a:rPr>
              <a:t>Customer  Support</a:t>
            </a:r>
          </a:p>
        </p:txBody>
      </p:sp>
    </p:spTree>
    <p:extLst>
      <p:ext uri="{BB962C8B-B14F-4D97-AF65-F5344CB8AC3E}">
        <p14:creationId xmlns:p14="http://schemas.microsoft.com/office/powerpoint/2010/main" val="266774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p:txBody>
          <a:bodyPr/>
          <a:lstStyle/>
          <a:p>
            <a:r>
              <a:rPr lang="en-US" dirty="0">
                <a:solidFill>
                  <a:schemeClr val="accent2"/>
                </a:solidFill>
              </a:rPr>
              <a:t>Screen Layouts – User Side</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18</a:t>
            </a:fld>
            <a:endParaRPr lang="en-US" dirty="0"/>
          </a:p>
        </p:txBody>
      </p:sp>
      <p:pic>
        <p:nvPicPr>
          <p:cNvPr id="4" name="Picture 3">
            <a:extLst>
              <a:ext uri="{FF2B5EF4-FFF2-40B4-BE49-F238E27FC236}">
                <a16:creationId xmlns:a16="http://schemas.microsoft.com/office/drawing/2014/main" id="{6656F033-20DB-1322-99ED-4B1DFC379638}"/>
              </a:ext>
            </a:extLst>
          </p:cNvPr>
          <p:cNvPicPr>
            <a:picLocks noChangeAspect="1"/>
          </p:cNvPicPr>
          <p:nvPr/>
        </p:nvPicPr>
        <p:blipFill>
          <a:blip r:embed="rId2"/>
          <a:stretch>
            <a:fillRect/>
          </a:stretch>
        </p:blipFill>
        <p:spPr>
          <a:xfrm>
            <a:off x="2400680" y="2214659"/>
            <a:ext cx="7301739" cy="3600000"/>
          </a:xfrm>
          <a:prstGeom prst="rect">
            <a:avLst/>
          </a:prstGeom>
        </p:spPr>
      </p:pic>
      <p:sp>
        <p:nvSpPr>
          <p:cNvPr id="6" name="TextBox 5">
            <a:extLst>
              <a:ext uri="{FF2B5EF4-FFF2-40B4-BE49-F238E27FC236}">
                <a16:creationId xmlns:a16="http://schemas.microsoft.com/office/drawing/2014/main" id="{16064ACD-8F98-18E2-C71C-3DF43C7A10D0}"/>
              </a:ext>
            </a:extLst>
          </p:cNvPr>
          <p:cNvSpPr txBox="1"/>
          <p:nvPr/>
        </p:nvSpPr>
        <p:spPr>
          <a:xfrm>
            <a:off x="3752491" y="1613140"/>
            <a:ext cx="4718649" cy="369332"/>
          </a:xfrm>
          <a:prstGeom prst="rect">
            <a:avLst/>
          </a:prstGeom>
          <a:noFill/>
        </p:spPr>
        <p:txBody>
          <a:bodyPr wrap="square" rtlCol="0">
            <a:spAutoFit/>
          </a:bodyPr>
          <a:lstStyle/>
          <a:p>
            <a:pPr algn="ctr"/>
            <a:r>
              <a:rPr lang="en-US" b="1" dirty="0">
                <a:solidFill>
                  <a:schemeClr val="accent1">
                    <a:lumMod val="20000"/>
                    <a:lumOff val="80000"/>
                  </a:schemeClr>
                </a:solidFill>
                <a:latin typeface="+mj-lt"/>
              </a:rPr>
              <a:t>Registration Page</a:t>
            </a:r>
            <a:endParaRPr lang="en-IN" b="1" dirty="0">
              <a:solidFill>
                <a:schemeClr val="accent1">
                  <a:lumMod val="20000"/>
                  <a:lumOff val="80000"/>
                </a:schemeClr>
              </a:solidFill>
              <a:latin typeface="+mj-lt"/>
            </a:endParaRPr>
          </a:p>
        </p:txBody>
      </p:sp>
    </p:spTree>
    <p:extLst>
      <p:ext uri="{BB962C8B-B14F-4D97-AF65-F5344CB8AC3E}">
        <p14:creationId xmlns:p14="http://schemas.microsoft.com/office/powerpoint/2010/main" val="332230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p:txBody>
          <a:bodyPr/>
          <a:lstStyle/>
          <a:p>
            <a:r>
              <a:rPr lang="en-US" dirty="0">
                <a:solidFill>
                  <a:schemeClr val="accent2"/>
                </a:solidFill>
              </a:rPr>
              <a:t>Screen Layouts</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19</a:t>
            </a:fld>
            <a:endParaRPr lang="en-US" dirty="0"/>
          </a:p>
        </p:txBody>
      </p:sp>
      <p:pic>
        <p:nvPicPr>
          <p:cNvPr id="4" name="Picture 3">
            <a:extLst>
              <a:ext uri="{FF2B5EF4-FFF2-40B4-BE49-F238E27FC236}">
                <a16:creationId xmlns:a16="http://schemas.microsoft.com/office/drawing/2014/main" id="{6656F033-20DB-1322-99ED-4B1DFC379638}"/>
              </a:ext>
            </a:extLst>
          </p:cNvPr>
          <p:cNvPicPr>
            <a:picLocks noChangeAspect="1"/>
          </p:cNvPicPr>
          <p:nvPr/>
        </p:nvPicPr>
        <p:blipFill>
          <a:blip r:embed="rId2"/>
          <a:stretch>
            <a:fillRect/>
          </a:stretch>
        </p:blipFill>
        <p:spPr>
          <a:xfrm>
            <a:off x="2400680" y="2214659"/>
            <a:ext cx="7301739" cy="3600000"/>
          </a:xfrm>
          <a:prstGeom prst="rect">
            <a:avLst/>
          </a:prstGeom>
        </p:spPr>
      </p:pic>
      <p:sp>
        <p:nvSpPr>
          <p:cNvPr id="6" name="TextBox 5">
            <a:extLst>
              <a:ext uri="{FF2B5EF4-FFF2-40B4-BE49-F238E27FC236}">
                <a16:creationId xmlns:a16="http://schemas.microsoft.com/office/drawing/2014/main" id="{16064ACD-8F98-18E2-C71C-3DF43C7A10D0}"/>
              </a:ext>
            </a:extLst>
          </p:cNvPr>
          <p:cNvSpPr txBox="1"/>
          <p:nvPr/>
        </p:nvSpPr>
        <p:spPr>
          <a:xfrm>
            <a:off x="3752491" y="1613140"/>
            <a:ext cx="4718649" cy="369332"/>
          </a:xfrm>
          <a:prstGeom prst="rect">
            <a:avLst/>
          </a:prstGeom>
          <a:noFill/>
        </p:spPr>
        <p:txBody>
          <a:bodyPr wrap="square" rtlCol="0">
            <a:spAutoFit/>
          </a:bodyPr>
          <a:lstStyle/>
          <a:p>
            <a:pPr algn="ctr"/>
            <a:r>
              <a:rPr lang="en-US" b="1" dirty="0">
                <a:solidFill>
                  <a:schemeClr val="accent1">
                    <a:lumMod val="20000"/>
                    <a:lumOff val="80000"/>
                  </a:schemeClr>
                </a:solidFill>
                <a:latin typeface="+mj-lt"/>
              </a:rPr>
              <a:t>Login Page</a:t>
            </a:r>
            <a:endParaRPr lang="en-IN" b="1" dirty="0">
              <a:solidFill>
                <a:schemeClr val="accent1">
                  <a:lumMod val="20000"/>
                  <a:lumOff val="80000"/>
                </a:schemeClr>
              </a:solidFill>
              <a:latin typeface="+mj-lt"/>
            </a:endParaRPr>
          </a:p>
        </p:txBody>
      </p:sp>
      <p:pic>
        <p:nvPicPr>
          <p:cNvPr id="7" name="Picture 6">
            <a:extLst>
              <a:ext uri="{FF2B5EF4-FFF2-40B4-BE49-F238E27FC236}">
                <a16:creationId xmlns:a16="http://schemas.microsoft.com/office/drawing/2014/main" id="{5A8390C9-8F1A-5CE3-173C-D7283B7AB43B}"/>
              </a:ext>
            </a:extLst>
          </p:cNvPr>
          <p:cNvPicPr>
            <a:picLocks noChangeAspect="1"/>
          </p:cNvPicPr>
          <p:nvPr/>
        </p:nvPicPr>
        <p:blipFill>
          <a:blip r:embed="rId3"/>
          <a:stretch>
            <a:fillRect/>
          </a:stretch>
        </p:blipFill>
        <p:spPr>
          <a:xfrm>
            <a:off x="2401619" y="2232497"/>
            <a:ext cx="7300800" cy="3564324"/>
          </a:xfrm>
          <a:prstGeom prst="rect">
            <a:avLst/>
          </a:prstGeom>
        </p:spPr>
      </p:pic>
    </p:spTree>
    <p:extLst>
      <p:ext uri="{BB962C8B-B14F-4D97-AF65-F5344CB8AC3E}">
        <p14:creationId xmlns:p14="http://schemas.microsoft.com/office/powerpoint/2010/main" val="159220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2179645" y="838205"/>
            <a:ext cx="7781544" cy="859055"/>
          </a:xfrm>
        </p:spPr>
        <p:txBody>
          <a:bodyPr/>
          <a:lstStyle/>
          <a:p>
            <a:pPr algn="ctr"/>
            <a:r>
              <a:rPr lang="en-IN" sz="5400" dirty="0">
                <a:solidFill>
                  <a:schemeClr val="accent2"/>
                </a:solidFill>
                <a:latin typeface="+mj-lt"/>
              </a:rPr>
              <a:t>Cake</a:t>
            </a:r>
            <a:r>
              <a:rPr lang="en-IN" sz="5400" dirty="0">
                <a:solidFill>
                  <a:schemeClr val="accent2"/>
                </a:solidFill>
              </a:rPr>
              <a:t> </a:t>
            </a:r>
            <a:r>
              <a:rPr lang="en-IN" dirty="0">
                <a:solidFill>
                  <a:schemeClr val="accent2"/>
                </a:solidFill>
              </a:rPr>
              <a:t>Corner</a:t>
            </a:r>
            <a:endParaRPr lang="en-US" dirty="0">
              <a:solidFill>
                <a:schemeClr val="accent2"/>
              </a:solidFill>
            </a:endParaRP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831849" y="2245895"/>
            <a:ext cx="7285455" cy="4069180"/>
          </a:xfrm>
        </p:spPr>
        <p:txBody>
          <a:bodyPr>
            <a:normAutofit fontScale="85000" lnSpcReduction="20000"/>
          </a:bodyPr>
          <a:lstStyle/>
          <a:p>
            <a:pPr algn="ctr"/>
            <a:r>
              <a:rPr lang="en-US" sz="1900" spc="0" dirty="0">
                <a:latin typeface="+mj-lt"/>
              </a:rPr>
              <a:t>Developed by.</a:t>
            </a:r>
          </a:p>
          <a:p>
            <a:pPr marL="0" indent="0" algn="ctr">
              <a:buNone/>
            </a:pPr>
            <a:r>
              <a:rPr lang="en-US" spc="0" dirty="0">
                <a:latin typeface="+mj-lt"/>
              </a:rPr>
              <a:t>	      Sutariya Akshay[r.no.25260013]</a:t>
            </a:r>
          </a:p>
          <a:p>
            <a:pPr marL="0" indent="0" algn="ctr">
              <a:buNone/>
            </a:pPr>
            <a:r>
              <a:rPr lang="en-US" spc="0" dirty="0">
                <a:latin typeface="+mj-lt"/>
              </a:rPr>
              <a:t>	  Bhayani Dev [r.no.25260037]</a:t>
            </a:r>
          </a:p>
          <a:p>
            <a:pPr algn="ctr"/>
            <a:endParaRPr lang="en-US" spc="0" dirty="0">
              <a:latin typeface="+mj-lt"/>
            </a:endParaRPr>
          </a:p>
          <a:p>
            <a:pPr algn="ctr"/>
            <a:r>
              <a:rPr lang="en-US" sz="1900" spc="0" dirty="0">
                <a:latin typeface="+mj-lt"/>
              </a:rPr>
              <a:t>Guided by.</a:t>
            </a:r>
          </a:p>
          <a:p>
            <a:pPr algn="ctr"/>
            <a:r>
              <a:rPr lang="en-US" spc="0" dirty="0">
                <a:latin typeface="+mj-lt"/>
              </a:rPr>
              <a:t>            MR. Parag Makwana</a:t>
            </a:r>
          </a:p>
          <a:p>
            <a:pPr algn="ctr"/>
            <a:endParaRPr lang="en-US" dirty="0">
              <a:latin typeface="+mj-lt"/>
            </a:endParaRPr>
          </a:p>
          <a:p>
            <a:pPr algn="ctr"/>
            <a:r>
              <a:rPr lang="en-US" sz="2400" dirty="0">
                <a:latin typeface="+mj-lt"/>
              </a:rPr>
              <a:t>At</a:t>
            </a:r>
          </a:p>
          <a:p>
            <a:pPr algn="ctr"/>
            <a:endParaRPr lang="en-US" dirty="0">
              <a:latin typeface="+mj-lt"/>
            </a:endParaRPr>
          </a:p>
          <a:p>
            <a:pPr algn="ctr">
              <a:buNone/>
            </a:pPr>
            <a:r>
              <a:rPr lang="en-US" sz="1600" spc="0" dirty="0">
                <a:latin typeface="+mj-lt"/>
              </a:rPr>
              <a:t>Shree Swaminarayan College of Computer Science</a:t>
            </a:r>
          </a:p>
          <a:p>
            <a:pPr algn="ctr">
              <a:buNone/>
            </a:pPr>
            <a:r>
              <a:rPr lang="en-US" sz="1600" spc="0" dirty="0">
                <a:latin typeface="+mj-lt"/>
              </a:rPr>
              <a:t>Gurukul Campus, Sardarnagar,BHAVNAGAR</a:t>
            </a:r>
          </a:p>
          <a:p>
            <a:pPr algn="ctr">
              <a:buNone/>
            </a:pPr>
            <a:r>
              <a:rPr lang="en-US" sz="1600" spc="0" dirty="0">
                <a:latin typeface="+mj-lt"/>
              </a:rPr>
              <a:t>Phone No.(0278)2568222, Fax No.(0278)2568222</a:t>
            </a:r>
          </a:p>
          <a:p>
            <a:pPr algn="ctr">
              <a:buNone/>
            </a:pPr>
            <a:r>
              <a:rPr lang="en-US" sz="1600" spc="0" dirty="0">
                <a:latin typeface="+mj-lt"/>
              </a:rPr>
              <a:t>(Affiiated to bhavnagar University,Bhavnagar)</a:t>
            </a:r>
          </a:p>
          <a:p>
            <a:pPr algn="ctr">
              <a:buNone/>
            </a:pPr>
            <a:r>
              <a:rPr lang="en-US" sz="1600" spc="0" dirty="0">
                <a:latin typeface="+mj-lt"/>
              </a:rPr>
              <a:t>E-mail:director@swamigurukul.com,Visit us:www.gurukul.com</a:t>
            </a:r>
          </a:p>
          <a:p>
            <a:pPr algn="ctr"/>
            <a:endParaRPr lang="en-US" dirty="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p:txBody>
          <a:bodyPr/>
          <a:lstStyle/>
          <a:p>
            <a:r>
              <a:rPr lang="en-US" dirty="0">
                <a:solidFill>
                  <a:schemeClr val="accent2"/>
                </a:solidFill>
              </a:rPr>
              <a:t>Screen Layouts</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20</a:t>
            </a:fld>
            <a:endParaRPr lang="en-US" dirty="0"/>
          </a:p>
        </p:txBody>
      </p:sp>
      <p:pic>
        <p:nvPicPr>
          <p:cNvPr id="4" name="Picture 3">
            <a:extLst>
              <a:ext uri="{FF2B5EF4-FFF2-40B4-BE49-F238E27FC236}">
                <a16:creationId xmlns:a16="http://schemas.microsoft.com/office/drawing/2014/main" id="{6656F033-20DB-1322-99ED-4B1DFC379638}"/>
              </a:ext>
            </a:extLst>
          </p:cNvPr>
          <p:cNvPicPr>
            <a:picLocks noChangeAspect="1"/>
          </p:cNvPicPr>
          <p:nvPr/>
        </p:nvPicPr>
        <p:blipFill>
          <a:blip r:embed="rId2"/>
          <a:stretch>
            <a:fillRect/>
          </a:stretch>
        </p:blipFill>
        <p:spPr>
          <a:xfrm>
            <a:off x="2400680" y="2214659"/>
            <a:ext cx="7301739" cy="3600000"/>
          </a:xfrm>
          <a:prstGeom prst="rect">
            <a:avLst/>
          </a:prstGeom>
        </p:spPr>
      </p:pic>
      <p:sp>
        <p:nvSpPr>
          <p:cNvPr id="6" name="TextBox 5">
            <a:extLst>
              <a:ext uri="{FF2B5EF4-FFF2-40B4-BE49-F238E27FC236}">
                <a16:creationId xmlns:a16="http://schemas.microsoft.com/office/drawing/2014/main" id="{16064ACD-8F98-18E2-C71C-3DF43C7A10D0}"/>
              </a:ext>
            </a:extLst>
          </p:cNvPr>
          <p:cNvSpPr txBox="1"/>
          <p:nvPr/>
        </p:nvSpPr>
        <p:spPr>
          <a:xfrm>
            <a:off x="3752491" y="1613140"/>
            <a:ext cx="4718649" cy="369332"/>
          </a:xfrm>
          <a:prstGeom prst="rect">
            <a:avLst/>
          </a:prstGeom>
          <a:noFill/>
        </p:spPr>
        <p:txBody>
          <a:bodyPr wrap="square" rtlCol="0">
            <a:spAutoFit/>
          </a:bodyPr>
          <a:lstStyle/>
          <a:p>
            <a:pPr algn="ctr"/>
            <a:r>
              <a:rPr lang="en-US" b="1" dirty="0">
                <a:solidFill>
                  <a:schemeClr val="accent1">
                    <a:lumMod val="20000"/>
                    <a:lumOff val="80000"/>
                  </a:schemeClr>
                </a:solidFill>
                <a:latin typeface="+mj-lt"/>
              </a:rPr>
              <a:t>Home Page</a:t>
            </a:r>
            <a:endParaRPr lang="en-IN" b="1" dirty="0">
              <a:solidFill>
                <a:schemeClr val="accent1">
                  <a:lumMod val="20000"/>
                  <a:lumOff val="80000"/>
                </a:schemeClr>
              </a:solidFill>
              <a:latin typeface="+mj-lt"/>
            </a:endParaRPr>
          </a:p>
        </p:txBody>
      </p:sp>
      <p:pic>
        <p:nvPicPr>
          <p:cNvPr id="7" name="Picture 6">
            <a:extLst>
              <a:ext uri="{FF2B5EF4-FFF2-40B4-BE49-F238E27FC236}">
                <a16:creationId xmlns:a16="http://schemas.microsoft.com/office/drawing/2014/main" id="{397E5B55-3194-7EF9-46B7-8A535C50C4A9}"/>
              </a:ext>
            </a:extLst>
          </p:cNvPr>
          <p:cNvPicPr>
            <a:picLocks noChangeAspect="1"/>
          </p:cNvPicPr>
          <p:nvPr/>
        </p:nvPicPr>
        <p:blipFill>
          <a:blip r:embed="rId3"/>
          <a:stretch>
            <a:fillRect/>
          </a:stretch>
        </p:blipFill>
        <p:spPr>
          <a:xfrm>
            <a:off x="1507233" y="2214659"/>
            <a:ext cx="9177534" cy="3600000"/>
          </a:xfrm>
          <a:prstGeom prst="rect">
            <a:avLst/>
          </a:prstGeom>
        </p:spPr>
      </p:pic>
      <p:pic>
        <p:nvPicPr>
          <p:cNvPr id="8" name="Picture 7" descr="A close up of a cupcake&#10;&#10;Description automatically generated">
            <a:extLst>
              <a:ext uri="{FF2B5EF4-FFF2-40B4-BE49-F238E27FC236}">
                <a16:creationId xmlns:a16="http://schemas.microsoft.com/office/drawing/2014/main" id="{FDA9F8DD-8257-7219-71AE-A6B9810E7A34}"/>
              </a:ext>
            </a:extLst>
          </p:cNvPr>
          <p:cNvPicPr>
            <a:picLocks noChangeAspect="1"/>
          </p:cNvPicPr>
          <p:nvPr/>
        </p:nvPicPr>
        <p:blipFill>
          <a:blip r:embed="rId4"/>
          <a:stretch>
            <a:fillRect/>
          </a:stretch>
        </p:blipFill>
        <p:spPr>
          <a:xfrm>
            <a:off x="1507233" y="2214659"/>
            <a:ext cx="9177534" cy="3666039"/>
          </a:xfrm>
          <a:prstGeom prst="rect">
            <a:avLst/>
          </a:prstGeom>
        </p:spPr>
      </p:pic>
    </p:spTree>
    <p:extLst>
      <p:ext uri="{BB962C8B-B14F-4D97-AF65-F5344CB8AC3E}">
        <p14:creationId xmlns:p14="http://schemas.microsoft.com/office/powerpoint/2010/main" val="145425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p:txBody>
          <a:bodyPr/>
          <a:lstStyle/>
          <a:p>
            <a:r>
              <a:rPr lang="en-US" dirty="0">
                <a:solidFill>
                  <a:schemeClr val="accent2"/>
                </a:solidFill>
              </a:rPr>
              <a:t>Screen Layouts</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21</a:t>
            </a:fld>
            <a:endParaRPr lang="en-US" dirty="0"/>
          </a:p>
        </p:txBody>
      </p:sp>
      <p:pic>
        <p:nvPicPr>
          <p:cNvPr id="4" name="Picture 3">
            <a:extLst>
              <a:ext uri="{FF2B5EF4-FFF2-40B4-BE49-F238E27FC236}">
                <a16:creationId xmlns:a16="http://schemas.microsoft.com/office/drawing/2014/main" id="{6656F033-20DB-1322-99ED-4B1DFC379638}"/>
              </a:ext>
            </a:extLst>
          </p:cNvPr>
          <p:cNvPicPr>
            <a:picLocks noChangeAspect="1"/>
          </p:cNvPicPr>
          <p:nvPr/>
        </p:nvPicPr>
        <p:blipFill>
          <a:blip r:embed="rId2"/>
          <a:stretch>
            <a:fillRect/>
          </a:stretch>
        </p:blipFill>
        <p:spPr>
          <a:xfrm>
            <a:off x="2400680" y="2214659"/>
            <a:ext cx="7301739" cy="3600000"/>
          </a:xfrm>
          <a:prstGeom prst="rect">
            <a:avLst/>
          </a:prstGeom>
        </p:spPr>
      </p:pic>
      <p:sp>
        <p:nvSpPr>
          <p:cNvPr id="6" name="TextBox 5">
            <a:extLst>
              <a:ext uri="{FF2B5EF4-FFF2-40B4-BE49-F238E27FC236}">
                <a16:creationId xmlns:a16="http://schemas.microsoft.com/office/drawing/2014/main" id="{16064ACD-8F98-18E2-C71C-3DF43C7A10D0}"/>
              </a:ext>
            </a:extLst>
          </p:cNvPr>
          <p:cNvSpPr txBox="1"/>
          <p:nvPr/>
        </p:nvSpPr>
        <p:spPr>
          <a:xfrm>
            <a:off x="3752491" y="1613140"/>
            <a:ext cx="4718649" cy="369332"/>
          </a:xfrm>
          <a:prstGeom prst="rect">
            <a:avLst/>
          </a:prstGeom>
          <a:noFill/>
        </p:spPr>
        <p:txBody>
          <a:bodyPr wrap="square" rtlCol="0">
            <a:spAutoFit/>
          </a:bodyPr>
          <a:lstStyle/>
          <a:p>
            <a:pPr algn="ctr"/>
            <a:r>
              <a:rPr lang="en-US" b="1" dirty="0">
                <a:solidFill>
                  <a:schemeClr val="accent1">
                    <a:lumMod val="20000"/>
                    <a:lumOff val="80000"/>
                  </a:schemeClr>
                </a:solidFill>
                <a:latin typeface="+mj-lt"/>
              </a:rPr>
              <a:t>About Us Page</a:t>
            </a:r>
            <a:endParaRPr lang="en-IN" b="1" dirty="0">
              <a:solidFill>
                <a:schemeClr val="accent1">
                  <a:lumMod val="20000"/>
                  <a:lumOff val="80000"/>
                </a:schemeClr>
              </a:solidFill>
              <a:latin typeface="+mj-lt"/>
            </a:endParaRPr>
          </a:p>
        </p:txBody>
      </p:sp>
      <p:pic>
        <p:nvPicPr>
          <p:cNvPr id="8" name="Picture 7" descr="A hand holding a cake&#10;&#10;Description automatically generated">
            <a:extLst>
              <a:ext uri="{FF2B5EF4-FFF2-40B4-BE49-F238E27FC236}">
                <a16:creationId xmlns:a16="http://schemas.microsoft.com/office/drawing/2014/main" id="{94E436E7-2184-3C67-D383-22CE5A43655F}"/>
              </a:ext>
            </a:extLst>
          </p:cNvPr>
          <p:cNvPicPr>
            <a:picLocks noChangeAspect="1"/>
          </p:cNvPicPr>
          <p:nvPr/>
        </p:nvPicPr>
        <p:blipFill>
          <a:blip r:embed="rId3"/>
          <a:stretch>
            <a:fillRect/>
          </a:stretch>
        </p:blipFill>
        <p:spPr>
          <a:xfrm>
            <a:off x="2349512" y="2214659"/>
            <a:ext cx="7492976" cy="3600000"/>
          </a:xfrm>
          <a:prstGeom prst="rect">
            <a:avLst/>
          </a:prstGeom>
        </p:spPr>
      </p:pic>
    </p:spTree>
    <p:extLst>
      <p:ext uri="{BB962C8B-B14F-4D97-AF65-F5344CB8AC3E}">
        <p14:creationId xmlns:p14="http://schemas.microsoft.com/office/powerpoint/2010/main" val="386373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p:txBody>
          <a:bodyPr/>
          <a:lstStyle/>
          <a:p>
            <a:r>
              <a:rPr lang="en-US" dirty="0">
                <a:solidFill>
                  <a:schemeClr val="accent2"/>
                </a:solidFill>
              </a:rPr>
              <a:t>Screen Layouts</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22</a:t>
            </a:fld>
            <a:endParaRPr lang="en-US" dirty="0"/>
          </a:p>
        </p:txBody>
      </p:sp>
      <p:pic>
        <p:nvPicPr>
          <p:cNvPr id="4" name="Picture 3">
            <a:extLst>
              <a:ext uri="{FF2B5EF4-FFF2-40B4-BE49-F238E27FC236}">
                <a16:creationId xmlns:a16="http://schemas.microsoft.com/office/drawing/2014/main" id="{6656F033-20DB-1322-99ED-4B1DFC379638}"/>
              </a:ext>
            </a:extLst>
          </p:cNvPr>
          <p:cNvPicPr>
            <a:picLocks noChangeAspect="1"/>
          </p:cNvPicPr>
          <p:nvPr/>
        </p:nvPicPr>
        <p:blipFill>
          <a:blip r:embed="rId2"/>
          <a:stretch>
            <a:fillRect/>
          </a:stretch>
        </p:blipFill>
        <p:spPr>
          <a:xfrm>
            <a:off x="2400680" y="2214659"/>
            <a:ext cx="7301739" cy="3600000"/>
          </a:xfrm>
          <a:prstGeom prst="rect">
            <a:avLst/>
          </a:prstGeom>
        </p:spPr>
      </p:pic>
      <p:sp>
        <p:nvSpPr>
          <p:cNvPr id="6" name="TextBox 5">
            <a:extLst>
              <a:ext uri="{FF2B5EF4-FFF2-40B4-BE49-F238E27FC236}">
                <a16:creationId xmlns:a16="http://schemas.microsoft.com/office/drawing/2014/main" id="{16064ACD-8F98-18E2-C71C-3DF43C7A10D0}"/>
              </a:ext>
            </a:extLst>
          </p:cNvPr>
          <p:cNvSpPr txBox="1"/>
          <p:nvPr/>
        </p:nvSpPr>
        <p:spPr>
          <a:xfrm>
            <a:off x="3752491" y="1613140"/>
            <a:ext cx="4718649" cy="369332"/>
          </a:xfrm>
          <a:prstGeom prst="rect">
            <a:avLst/>
          </a:prstGeom>
          <a:noFill/>
        </p:spPr>
        <p:txBody>
          <a:bodyPr wrap="square" rtlCol="0">
            <a:spAutoFit/>
          </a:bodyPr>
          <a:lstStyle/>
          <a:p>
            <a:pPr algn="ctr"/>
            <a:r>
              <a:rPr lang="en-US" b="1" dirty="0">
                <a:solidFill>
                  <a:schemeClr val="accent1">
                    <a:lumMod val="20000"/>
                    <a:lumOff val="80000"/>
                  </a:schemeClr>
                </a:solidFill>
                <a:latin typeface="+mj-lt"/>
              </a:rPr>
              <a:t>Menu &amp; Pricing Page</a:t>
            </a:r>
            <a:endParaRPr lang="en-IN" b="1" dirty="0">
              <a:solidFill>
                <a:schemeClr val="accent1">
                  <a:lumMod val="20000"/>
                  <a:lumOff val="80000"/>
                </a:schemeClr>
              </a:solidFill>
              <a:latin typeface="+mj-lt"/>
            </a:endParaRPr>
          </a:p>
        </p:txBody>
      </p:sp>
      <p:pic>
        <p:nvPicPr>
          <p:cNvPr id="8" name="Picture 7" descr="A screenshot of a website&#10;&#10;Description automatically generated">
            <a:extLst>
              <a:ext uri="{FF2B5EF4-FFF2-40B4-BE49-F238E27FC236}">
                <a16:creationId xmlns:a16="http://schemas.microsoft.com/office/drawing/2014/main" id="{FA42AD4F-BF53-825A-D2CE-13BFDD43CDB2}"/>
              </a:ext>
            </a:extLst>
          </p:cNvPr>
          <p:cNvPicPr>
            <a:picLocks noChangeAspect="1"/>
          </p:cNvPicPr>
          <p:nvPr/>
        </p:nvPicPr>
        <p:blipFill>
          <a:blip r:embed="rId3"/>
          <a:stretch>
            <a:fillRect/>
          </a:stretch>
        </p:blipFill>
        <p:spPr>
          <a:xfrm>
            <a:off x="2374321" y="2214659"/>
            <a:ext cx="7354456" cy="3600000"/>
          </a:xfrm>
          <a:prstGeom prst="rect">
            <a:avLst/>
          </a:prstGeom>
        </p:spPr>
      </p:pic>
    </p:spTree>
    <p:extLst>
      <p:ext uri="{BB962C8B-B14F-4D97-AF65-F5344CB8AC3E}">
        <p14:creationId xmlns:p14="http://schemas.microsoft.com/office/powerpoint/2010/main" val="122047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p:txBody>
          <a:bodyPr/>
          <a:lstStyle/>
          <a:p>
            <a:r>
              <a:rPr lang="en-US" dirty="0">
                <a:solidFill>
                  <a:schemeClr val="accent2"/>
                </a:solidFill>
              </a:rPr>
              <a:t>Screen Layouts</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23</a:t>
            </a:fld>
            <a:endParaRPr lang="en-US" dirty="0"/>
          </a:p>
        </p:txBody>
      </p:sp>
      <p:pic>
        <p:nvPicPr>
          <p:cNvPr id="4" name="Picture 3">
            <a:extLst>
              <a:ext uri="{FF2B5EF4-FFF2-40B4-BE49-F238E27FC236}">
                <a16:creationId xmlns:a16="http://schemas.microsoft.com/office/drawing/2014/main" id="{6656F033-20DB-1322-99ED-4B1DFC379638}"/>
              </a:ext>
            </a:extLst>
          </p:cNvPr>
          <p:cNvPicPr>
            <a:picLocks noChangeAspect="1"/>
          </p:cNvPicPr>
          <p:nvPr/>
        </p:nvPicPr>
        <p:blipFill>
          <a:blip r:embed="rId2"/>
          <a:stretch>
            <a:fillRect/>
          </a:stretch>
        </p:blipFill>
        <p:spPr>
          <a:xfrm>
            <a:off x="2400680" y="2214659"/>
            <a:ext cx="7301739" cy="3600000"/>
          </a:xfrm>
          <a:prstGeom prst="rect">
            <a:avLst/>
          </a:prstGeom>
        </p:spPr>
      </p:pic>
      <p:sp>
        <p:nvSpPr>
          <p:cNvPr id="6" name="TextBox 5">
            <a:extLst>
              <a:ext uri="{FF2B5EF4-FFF2-40B4-BE49-F238E27FC236}">
                <a16:creationId xmlns:a16="http://schemas.microsoft.com/office/drawing/2014/main" id="{16064ACD-8F98-18E2-C71C-3DF43C7A10D0}"/>
              </a:ext>
            </a:extLst>
          </p:cNvPr>
          <p:cNvSpPr txBox="1"/>
          <p:nvPr/>
        </p:nvSpPr>
        <p:spPr>
          <a:xfrm>
            <a:off x="3752491" y="1613140"/>
            <a:ext cx="4718649" cy="369332"/>
          </a:xfrm>
          <a:prstGeom prst="rect">
            <a:avLst/>
          </a:prstGeom>
          <a:noFill/>
        </p:spPr>
        <p:txBody>
          <a:bodyPr wrap="square" rtlCol="0">
            <a:spAutoFit/>
          </a:bodyPr>
          <a:lstStyle/>
          <a:p>
            <a:pPr algn="ctr"/>
            <a:r>
              <a:rPr lang="en-US" b="1" dirty="0">
                <a:solidFill>
                  <a:schemeClr val="accent1">
                    <a:lumMod val="20000"/>
                    <a:lumOff val="80000"/>
                  </a:schemeClr>
                </a:solidFill>
                <a:latin typeface="+mj-lt"/>
              </a:rPr>
              <a:t>Team Member Page</a:t>
            </a:r>
            <a:endParaRPr lang="en-IN" b="1" dirty="0">
              <a:solidFill>
                <a:schemeClr val="accent1">
                  <a:lumMod val="20000"/>
                  <a:lumOff val="80000"/>
                </a:schemeClr>
              </a:solidFill>
              <a:latin typeface="+mj-lt"/>
            </a:endParaRPr>
          </a:p>
        </p:txBody>
      </p:sp>
      <p:pic>
        <p:nvPicPr>
          <p:cNvPr id="8" name="Picture 7" descr="A group of people posing for a picture&#10;&#10;Description automatically generated">
            <a:extLst>
              <a:ext uri="{FF2B5EF4-FFF2-40B4-BE49-F238E27FC236}">
                <a16:creationId xmlns:a16="http://schemas.microsoft.com/office/drawing/2014/main" id="{2B55C9B1-1D62-B36D-589A-BDFC5624E484}"/>
              </a:ext>
            </a:extLst>
          </p:cNvPr>
          <p:cNvPicPr>
            <a:picLocks noChangeAspect="1"/>
          </p:cNvPicPr>
          <p:nvPr/>
        </p:nvPicPr>
        <p:blipFill>
          <a:blip r:embed="rId3"/>
          <a:stretch>
            <a:fillRect/>
          </a:stretch>
        </p:blipFill>
        <p:spPr>
          <a:xfrm>
            <a:off x="2383428" y="2214659"/>
            <a:ext cx="7290393" cy="3600000"/>
          </a:xfrm>
          <a:prstGeom prst="rect">
            <a:avLst/>
          </a:prstGeom>
        </p:spPr>
      </p:pic>
    </p:spTree>
    <p:extLst>
      <p:ext uri="{BB962C8B-B14F-4D97-AF65-F5344CB8AC3E}">
        <p14:creationId xmlns:p14="http://schemas.microsoft.com/office/powerpoint/2010/main" val="357051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p:txBody>
          <a:bodyPr/>
          <a:lstStyle/>
          <a:p>
            <a:r>
              <a:rPr lang="en-US" dirty="0">
                <a:solidFill>
                  <a:schemeClr val="accent2"/>
                </a:solidFill>
              </a:rPr>
              <a:t>Screen Layouts</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24</a:t>
            </a:fld>
            <a:endParaRPr lang="en-US" dirty="0"/>
          </a:p>
        </p:txBody>
      </p:sp>
      <p:pic>
        <p:nvPicPr>
          <p:cNvPr id="4" name="Picture 3">
            <a:extLst>
              <a:ext uri="{FF2B5EF4-FFF2-40B4-BE49-F238E27FC236}">
                <a16:creationId xmlns:a16="http://schemas.microsoft.com/office/drawing/2014/main" id="{6656F033-20DB-1322-99ED-4B1DFC379638}"/>
              </a:ext>
            </a:extLst>
          </p:cNvPr>
          <p:cNvPicPr>
            <a:picLocks noChangeAspect="1"/>
          </p:cNvPicPr>
          <p:nvPr/>
        </p:nvPicPr>
        <p:blipFill>
          <a:blip r:embed="rId2"/>
          <a:stretch>
            <a:fillRect/>
          </a:stretch>
        </p:blipFill>
        <p:spPr>
          <a:xfrm>
            <a:off x="2400680" y="2214659"/>
            <a:ext cx="7301739" cy="3600000"/>
          </a:xfrm>
          <a:prstGeom prst="rect">
            <a:avLst/>
          </a:prstGeom>
        </p:spPr>
      </p:pic>
      <p:sp>
        <p:nvSpPr>
          <p:cNvPr id="6" name="TextBox 5">
            <a:extLst>
              <a:ext uri="{FF2B5EF4-FFF2-40B4-BE49-F238E27FC236}">
                <a16:creationId xmlns:a16="http://schemas.microsoft.com/office/drawing/2014/main" id="{16064ACD-8F98-18E2-C71C-3DF43C7A10D0}"/>
              </a:ext>
            </a:extLst>
          </p:cNvPr>
          <p:cNvSpPr txBox="1"/>
          <p:nvPr/>
        </p:nvSpPr>
        <p:spPr>
          <a:xfrm>
            <a:off x="3752491" y="1613140"/>
            <a:ext cx="4718649" cy="369332"/>
          </a:xfrm>
          <a:prstGeom prst="rect">
            <a:avLst/>
          </a:prstGeom>
          <a:noFill/>
        </p:spPr>
        <p:txBody>
          <a:bodyPr wrap="square" rtlCol="0">
            <a:spAutoFit/>
          </a:bodyPr>
          <a:lstStyle/>
          <a:p>
            <a:pPr algn="ctr"/>
            <a:r>
              <a:rPr lang="en-US" b="1" dirty="0">
                <a:solidFill>
                  <a:schemeClr val="accent1">
                    <a:lumMod val="20000"/>
                    <a:lumOff val="80000"/>
                  </a:schemeClr>
                </a:solidFill>
                <a:latin typeface="+mj-lt"/>
              </a:rPr>
              <a:t>Testimonial Page</a:t>
            </a:r>
            <a:endParaRPr lang="en-IN" b="1" dirty="0">
              <a:solidFill>
                <a:schemeClr val="accent1">
                  <a:lumMod val="20000"/>
                  <a:lumOff val="80000"/>
                </a:schemeClr>
              </a:solidFill>
              <a:latin typeface="+mj-lt"/>
            </a:endParaRPr>
          </a:p>
        </p:txBody>
      </p:sp>
      <p:pic>
        <p:nvPicPr>
          <p:cNvPr id="7" name="Picture 6">
            <a:extLst>
              <a:ext uri="{FF2B5EF4-FFF2-40B4-BE49-F238E27FC236}">
                <a16:creationId xmlns:a16="http://schemas.microsoft.com/office/drawing/2014/main" id="{75E91D74-1065-73DB-97B4-99A7291E699D}"/>
              </a:ext>
            </a:extLst>
          </p:cNvPr>
          <p:cNvPicPr>
            <a:picLocks noChangeAspect="1"/>
          </p:cNvPicPr>
          <p:nvPr/>
        </p:nvPicPr>
        <p:blipFill>
          <a:blip r:embed="rId3"/>
          <a:stretch>
            <a:fillRect/>
          </a:stretch>
        </p:blipFill>
        <p:spPr>
          <a:xfrm>
            <a:off x="2401619" y="2214659"/>
            <a:ext cx="7300800" cy="3607177"/>
          </a:xfrm>
          <a:prstGeom prst="rect">
            <a:avLst/>
          </a:prstGeom>
        </p:spPr>
      </p:pic>
      <p:pic>
        <p:nvPicPr>
          <p:cNvPr id="8" name="Picture 7" descr="A screenshot of a website&#10;&#10;Description automatically generated">
            <a:extLst>
              <a:ext uri="{FF2B5EF4-FFF2-40B4-BE49-F238E27FC236}">
                <a16:creationId xmlns:a16="http://schemas.microsoft.com/office/drawing/2014/main" id="{8C760D93-6EBA-D5B0-D46E-A8B7BD7A5CD6}"/>
              </a:ext>
            </a:extLst>
          </p:cNvPr>
          <p:cNvPicPr>
            <a:picLocks noChangeAspect="1"/>
          </p:cNvPicPr>
          <p:nvPr/>
        </p:nvPicPr>
        <p:blipFill>
          <a:blip r:embed="rId4"/>
          <a:stretch>
            <a:fillRect/>
          </a:stretch>
        </p:blipFill>
        <p:spPr>
          <a:xfrm>
            <a:off x="2400680" y="2214659"/>
            <a:ext cx="7380000" cy="3600000"/>
          </a:xfrm>
          <a:prstGeom prst="rect">
            <a:avLst/>
          </a:prstGeom>
        </p:spPr>
      </p:pic>
      <p:pic>
        <p:nvPicPr>
          <p:cNvPr id="9" name="Picture 8">
            <a:extLst>
              <a:ext uri="{FF2B5EF4-FFF2-40B4-BE49-F238E27FC236}">
                <a16:creationId xmlns:a16="http://schemas.microsoft.com/office/drawing/2014/main" id="{2DA51675-5413-ABD3-5EC1-86B1C9DCB120}"/>
              </a:ext>
            </a:extLst>
          </p:cNvPr>
          <p:cNvPicPr>
            <a:picLocks noChangeAspect="1"/>
          </p:cNvPicPr>
          <p:nvPr/>
        </p:nvPicPr>
        <p:blipFill>
          <a:blip r:embed="rId4"/>
          <a:stretch>
            <a:fillRect/>
          </a:stretch>
        </p:blipFill>
        <p:spPr>
          <a:xfrm>
            <a:off x="1471521" y="2225425"/>
            <a:ext cx="9160055" cy="3600000"/>
          </a:xfrm>
          <a:prstGeom prst="rect">
            <a:avLst/>
          </a:prstGeom>
        </p:spPr>
      </p:pic>
    </p:spTree>
    <p:extLst>
      <p:ext uri="{BB962C8B-B14F-4D97-AF65-F5344CB8AC3E}">
        <p14:creationId xmlns:p14="http://schemas.microsoft.com/office/powerpoint/2010/main" val="183561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p:txBody>
          <a:bodyPr/>
          <a:lstStyle/>
          <a:p>
            <a:r>
              <a:rPr lang="en-US" dirty="0">
                <a:solidFill>
                  <a:schemeClr val="accent2"/>
                </a:solidFill>
              </a:rPr>
              <a:t>Screen Layouts</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25</a:t>
            </a:fld>
            <a:endParaRPr lang="en-US" dirty="0"/>
          </a:p>
        </p:txBody>
      </p:sp>
      <p:pic>
        <p:nvPicPr>
          <p:cNvPr id="4" name="Picture 3">
            <a:extLst>
              <a:ext uri="{FF2B5EF4-FFF2-40B4-BE49-F238E27FC236}">
                <a16:creationId xmlns:a16="http://schemas.microsoft.com/office/drawing/2014/main" id="{6656F033-20DB-1322-99ED-4B1DFC379638}"/>
              </a:ext>
            </a:extLst>
          </p:cNvPr>
          <p:cNvPicPr>
            <a:picLocks noChangeAspect="1"/>
          </p:cNvPicPr>
          <p:nvPr/>
        </p:nvPicPr>
        <p:blipFill>
          <a:blip r:embed="rId2"/>
          <a:stretch>
            <a:fillRect/>
          </a:stretch>
        </p:blipFill>
        <p:spPr>
          <a:xfrm>
            <a:off x="2400680" y="2214659"/>
            <a:ext cx="7301739" cy="3600000"/>
          </a:xfrm>
          <a:prstGeom prst="rect">
            <a:avLst/>
          </a:prstGeom>
        </p:spPr>
      </p:pic>
      <p:sp>
        <p:nvSpPr>
          <p:cNvPr id="6" name="TextBox 5">
            <a:extLst>
              <a:ext uri="{FF2B5EF4-FFF2-40B4-BE49-F238E27FC236}">
                <a16:creationId xmlns:a16="http://schemas.microsoft.com/office/drawing/2014/main" id="{16064ACD-8F98-18E2-C71C-3DF43C7A10D0}"/>
              </a:ext>
            </a:extLst>
          </p:cNvPr>
          <p:cNvSpPr txBox="1"/>
          <p:nvPr/>
        </p:nvSpPr>
        <p:spPr>
          <a:xfrm>
            <a:off x="3752491" y="1613140"/>
            <a:ext cx="4718649" cy="369332"/>
          </a:xfrm>
          <a:prstGeom prst="rect">
            <a:avLst/>
          </a:prstGeom>
          <a:noFill/>
        </p:spPr>
        <p:txBody>
          <a:bodyPr wrap="square" rtlCol="0">
            <a:spAutoFit/>
          </a:bodyPr>
          <a:lstStyle/>
          <a:p>
            <a:pPr algn="ctr"/>
            <a:r>
              <a:rPr lang="en-US" b="1" dirty="0">
                <a:solidFill>
                  <a:schemeClr val="accent1">
                    <a:lumMod val="20000"/>
                    <a:lumOff val="80000"/>
                  </a:schemeClr>
                </a:solidFill>
                <a:latin typeface="+mj-lt"/>
              </a:rPr>
              <a:t>Our Service Page</a:t>
            </a:r>
            <a:endParaRPr lang="en-IN" b="1" dirty="0">
              <a:solidFill>
                <a:schemeClr val="accent1">
                  <a:lumMod val="20000"/>
                  <a:lumOff val="80000"/>
                </a:schemeClr>
              </a:solidFill>
              <a:latin typeface="+mj-lt"/>
            </a:endParaRPr>
          </a:p>
        </p:txBody>
      </p:sp>
      <p:pic>
        <p:nvPicPr>
          <p:cNvPr id="7" name="Picture 6">
            <a:extLst>
              <a:ext uri="{FF2B5EF4-FFF2-40B4-BE49-F238E27FC236}">
                <a16:creationId xmlns:a16="http://schemas.microsoft.com/office/drawing/2014/main" id="{8E624B2E-9B00-CFAA-BEB8-FD8E675600CE}"/>
              </a:ext>
            </a:extLst>
          </p:cNvPr>
          <p:cNvPicPr>
            <a:picLocks noChangeAspect="1"/>
          </p:cNvPicPr>
          <p:nvPr/>
        </p:nvPicPr>
        <p:blipFill>
          <a:blip r:embed="rId3"/>
          <a:stretch>
            <a:fillRect/>
          </a:stretch>
        </p:blipFill>
        <p:spPr>
          <a:xfrm>
            <a:off x="2400680" y="2216120"/>
            <a:ext cx="7341950" cy="3600000"/>
          </a:xfrm>
          <a:prstGeom prst="rect">
            <a:avLst/>
          </a:prstGeom>
        </p:spPr>
      </p:pic>
      <p:pic>
        <p:nvPicPr>
          <p:cNvPr id="8" name="Picture 7">
            <a:extLst>
              <a:ext uri="{FF2B5EF4-FFF2-40B4-BE49-F238E27FC236}">
                <a16:creationId xmlns:a16="http://schemas.microsoft.com/office/drawing/2014/main" id="{463DB493-9D10-2ED4-6DBE-F723B817CE5A}"/>
              </a:ext>
            </a:extLst>
          </p:cNvPr>
          <p:cNvPicPr>
            <a:picLocks noChangeAspect="1"/>
          </p:cNvPicPr>
          <p:nvPr/>
        </p:nvPicPr>
        <p:blipFill>
          <a:blip r:embed="rId4"/>
          <a:stretch>
            <a:fillRect/>
          </a:stretch>
        </p:blipFill>
        <p:spPr>
          <a:xfrm>
            <a:off x="2400990" y="2213198"/>
            <a:ext cx="7341640" cy="3600000"/>
          </a:xfrm>
          <a:prstGeom prst="rect">
            <a:avLst/>
          </a:prstGeom>
        </p:spPr>
      </p:pic>
    </p:spTree>
    <p:extLst>
      <p:ext uri="{BB962C8B-B14F-4D97-AF65-F5344CB8AC3E}">
        <p14:creationId xmlns:p14="http://schemas.microsoft.com/office/powerpoint/2010/main" val="162941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p:txBody>
          <a:bodyPr/>
          <a:lstStyle/>
          <a:p>
            <a:r>
              <a:rPr lang="en-US" dirty="0">
                <a:solidFill>
                  <a:schemeClr val="accent2"/>
                </a:solidFill>
              </a:rPr>
              <a:t>Screen Layouts</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26</a:t>
            </a:fld>
            <a:endParaRPr lang="en-US" dirty="0"/>
          </a:p>
        </p:txBody>
      </p:sp>
      <p:pic>
        <p:nvPicPr>
          <p:cNvPr id="4" name="Picture 3">
            <a:extLst>
              <a:ext uri="{FF2B5EF4-FFF2-40B4-BE49-F238E27FC236}">
                <a16:creationId xmlns:a16="http://schemas.microsoft.com/office/drawing/2014/main" id="{6656F033-20DB-1322-99ED-4B1DFC379638}"/>
              </a:ext>
            </a:extLst>
          </p:cNvPr>
          <p:cNvPicPr>
            <a:picLocks noChangeAspect="1"/>
          </p:cNvPicPr>
          <p:nvPr/>
        </p:nvPicPr>
        <p:blipFill>
          <a:blip r:embed="rId2"/>
          <a:stretch>
            <a:fillRect/>
          </a:stretch>
        </p:blipFill>
        <p:spPr>
          <a:xfrm>
            <a:off x="2400680" y="2214659"/>
            <a:ext cx="7301739" cy="3600000"/>
          </a:xfrm>
          <a:prstGeom prst="rect">
            <a:avLst/>
          </a:prstGeom>
        </p:spPr>
      </p:pic>
      <p:sp>
        <p:nvSpPr>
          <p:cNvPr id="6" name="TextBox 5">
            <a:extLst>
              <a:ext uri="{FF2B5EF4-FFF2-40B4-BE49-F238E27FC236}">
                <a16:creationId xmlns:a16="http://schemas.microsoft.com/office/drawing/2014/main" id="{16064ACD-8F98-18E2-C71C-3DF43C7A10D0}"/>
              </a:ext>
            </a:extLst>
          </p:cNvPr>
          <p:cNvSpPr txBox="1"/>
          <p:nvPr/>
        </p:nvSpPr>
        <p:spPr>
          <a:xfrm>
            <a:off x="3752491" y="1613140"/>
            <a:ext cx="4718649" cy="369332"/>
          </a:xfrm>
          <a:prstGeom prst="rect">
            <a:avLst/>
          </a:prstGeom>
          <a:noFill/>
        </p:spPr>
        <p:txBody>
          <a:bodyPr wrap="square" rtlCol="0">
            <a:spAutoFit/>
          </a:bodyPr>
          <a:lstStyle/>
          <a:p>
            <a:pPr algn="ctr"/>
            <a:r>
              <a:rPr lang="en-US" b="1" dirty="0">
                <a:solidFill>
                  <a:schemeClr val="accent1">
                    <a:lumMod val="20000"/>
                    <a:lumOff val="80000"/>
                  </a:schemeClr>
                </a:solidFill>
                <a:latin typeface="+mj-lt"/>
              </a:rPr>
              <a:t>Shopping Cart Page</a:t>
            </a:r>
            <a:endParaRPr lang="en-IN" b="1" dirty="0">
              <a:solidFill>
                <a:schemeClr val="accent1">
                  <a:lumMod val="20000"/>
                  <a:lumOff val="80000"/>
                </a:schemeClr>
              </a:solidFill>
              <a:latin typeface="+mj-lt"/>
            </a:endParaRPr>
          </a:p>
        </p:txBody>
      </p:sp>
      <p:pic>
        <p:nvPicPr>
          <p:cNvPr id="8" name="Picture 7">
            <a:extLst>
              <a:ext uri="{FF2B5EF4-FFF2-40B4-BE49-F238E27FC236}">
                <a16:creationId xmlns:a16="http://schemas.microsoft.com/office/drawing/2014/main" id="{60116BAD-2D1F-F249-AE30-CEF21BC6666E}"/>
              </a:ext>
            </a:extLst>
          </p:cNvPr>
          <p:cNvPicPr>
            <a:picLocks noChangeAspect="1"/>
          </p:cNvPicPr>
          <p:nvPr/>
        </p:nvPicPr>
        <p:blipFill>
          <a:blip r:embed="rId3"/>
          <a:stretch>
            <a:fillRect/>
          </a:stretch>
        </p:blipFill>
        <p:spPr>
          <a:xfrm>
            <a:off x="1837428" y="2214659"/>
            <a:ext cx="8203423" cy="3600000"/>
          </a:xfrm>
          <a:prstGeom prst="rect">
            <a:avLst/>
          </a:prstGeom>
        </p:spPr>
      </p:pic>
    </p:spTree>
    <p:extLst>
      <p:ext uri="{BB962C8B-B14F-4D97-AF65-F5344CB8AC3E}">
        <p14:creationId xmlns:p14="http://schemas.microsoft.com/office/powerpoint/2010/main" val="368792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p:txBody>
          <a:bodyPr/>
          <a:lstStyle/>
          <a:p>
            <a:r>
              <a:rPr lang="en-US" dirty="0">
                <a:solidFill>
                  <a:schemeClr val="accent2"/>
                </a:solidFill>
              </a:rPr>
              <a:t>Screen Layouts – Admin Side</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27</a:t>
            </a:fld>
            <a:endParaRPr lang="en-US" dirty="0"/>
          </a:p>
        </p:txBody>
      </p:sp>
      <p:pic>
        <p:nvPicPr>
          <p:cNvPr id="4" name="Picture 3">
            <a:extLst>
              <a:ext uri="{FF2B5EF4-FFF2-40B4-BE49-F238E27FC236}">
                <a16:creationId xmlns:a16="http://schemas.microsoft.com/office/drawing/2014/main" id="{6656F033-20DB-1322-99ED-4B1DFC379638}"/>
              </a:ext>
            </a:extLst>
          </p:cNvPr>
          <p:cNvPicPr>
            <a:picLocks noChangeAspect="1"/>
          </p:cNvPicPr>
          <p:nvPr/>
        </p:nvPicPr>
        <p:blipFill>
          <a:blip r:embed="rId2"/>
          <a:stretch>
            <a:fillRect/>
          </a:stretch>
        </p:blipFill>
        <p:spPr>
          <a:xfrm>
            <a:off x="2400680" y="2214659"/>
            <a:ext cx="7301739" cy="3600000"/>
          </a:xfrm>
          <a:prstGeom prst="rect">
            <a:avLst/>
          </a:prstGeom>
        </p:spPr>
      </p:pic>
      <p:sp>
        <p:nvSpPr>
          <p:cNvPr id="6" name="TextBox 5">
            <a:extLst>
              <a:ext uri="{FF2B5EF4-FFF2-40B4-BE49-F238E27FC236}">
                <a16:creationId xmlns:a16="http://schemas.microsoft.com/office/drawing/2014/main" id="{16064ACD-8F98-18E2-C71C-3DF43C7A10D0}"/>
              </a:ext>
            </a:extLst>
          </p:cNvPr>
          <p:cNvSpPr txBox="1"/>
          <p:nvPr/>
        </p:nvSpPr>
        <p:spPr>
          <a:xfrm>
            <a:off x="3752491" y="1613140"/>
            <a:ext cx="4718649" cy="369332"/>
          </a:xfrm>
          <a:prstGeom prst="rect">
            <a:avLst/>
          </a:prstGeom>
          <a:noFill/>
        </p:spPr>
        <p:txBody>
          <a:bodyPr wrap="square" rtlCol="0">
            <a:spAutoFit/>
          </a:bodyPr>
          <a:lstStyle/>
          <a:p>
            <a:pPr algn="ctr"/>
            <a:r>
              <a:rPr lang="en-US" b="1" dirty="0">
                <a:solidFill>
                  <a:schemeClr val="accent1">
                    <a:lumMod val="20000"/>
                    <a:lumOff val="80000"/>
                  </a:schemeClr>
                </a:solidFill>
                <a:latin typeface="+mj-lt"/>
              </a:rPr>
              <a:t>User Data Page</a:t>
            </a:r>
            <a:endParaRPr lang="en-IN" b="1" dirty="0">
              <a:solidFill>
                <a:schemeClr val="accent1">
                  <a:lumMod val="20000"/>
                  <a:lumOff val="80000"/>
                </a:schemeClr>
              </a:solidFill>
              <a:latin typeface="+mj-lt"/>
            </a:endParaRPr>
          </a:p>
        </p:txBody>
      </p:sp>
      <p:pic>
        <p:nvPicPr>
          <p:cNvPr id="7" name="Picture 6" descr="A screenshot of a computer&#10;&#10;Description automatically generated">
            <a:extLst>
              <a:ext uri="{FF2B5EF4-FFF2-40B4-BE49-F238E27FC236}">
                <a16:creationId xmlns:a16="http://schemas.microsoft.com/office/drawing/2014/main" id="{96B30724-1F99-477E-45B8-68F89CAE642B}"/>
              </a:ext>
            </a:extLst>
          </p:cNvPr>
          <p:cNvPicPr>
            <a:picLocks noChangeAspect="1"/>
          </p:cNvPicPr>
          <p:nvPr/>
        </p:nvPicPr>
        <p:blipFill>
          <a:blip r:embed="rId3"/>
          <a:stretch>
            <a:fillRect/>
          </a:stretch>
        </p:blipFill>
        <p:spPr>
          <a:xfrm>
            <a:off x="2400680" y="2214659"/>
            <a:ext cx="7626369" cy="3600000"/>
          </a:xfrm>
          <a:prstGeom prst="rect">
            <a:avLst/>
          </a:prstGeom>
        </p:spPr>
      </p:pic>
    </p:spTree>
    <p:extLst>
      <p:ext uri="{BB962C8B-B14F-4D97-AF65-F5344CB8AC3E}">
        <p14:creationId xmlns:p14="http://schemas.microsoft.com/office/powerpoint/2010/main" val="100128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p:txBody>
          <a:bodyPr/>
          <a:lstStyle/>
          <a:p>
            <a:r>
              <a:rPr lang="en-US" dirty="0">
                <a:solidFill>
                  <a:schemeClr val="accent2"/>
                </a:solidFill>
              </a:rPr>
              <a:t>Screen Layouts</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28</a:t>
            </a:fld>
            <a:endParaRPr lang="en-US" dirty="0"/>
          </a:p>
        </p:txBody>
      </p:sp>
      <p:pic>
        <p:nvPicPr>
          <p:cNvPr id="4" name="Picture 3">
            <a:extLst>
              <a:ext uri="{FF2B5EF4-FFF2-40B4-BE49-F238E27FC236}">
                <a16:creationId xmlns:a16="http://schemas.microsoft.com/office/drawing/2014/main" id="{6656F033-20DB-1322-99ED-4B1DFC379638}"/>
              </a:ext>
            </a:extLst>
          </p:cNvPr>
          <p:cNvPicPr>
            <a:picLocks noChangeAspect="1"/>
          </p:cNvPicPr>
          <p:nvPr/>
        </p:nvPicPr>
        <p:blipFill>
          <a:blip r:embed="rId2"/>
          <a:stretch>
            <a:fillRect/>
          </a:stretch>
        </p:blipFill>
        <p:spPr>
          <a:xfrm>
            <a:off x="2400680" y="2214659"/>
            <a:ext cx="7301739" cy="3600000"/>
          </a:xfrm>
          <a:prstGeom prst="rect">
            <a:avLst/>
          </a:prstGeom>
        </p:spPr>
      </p:pic>
      <p:sp>
        <p:nvSpPr>
          <p:cNvPr id="6" name="TextBox 5">
            <a:extLst>
              <a:ext uri="{FF2B5EF4-FFF2-40B4-BE49-F238E27FC236}">
                <a16:creationId xmlns:a16="http://schemas.microsoft.com/office/drawing/2014/main" id="{16064ACD-8F98-18E2-C71C-3DF43C7A10D0}"/>
              </a:ext>
            </a:extLst>
          </p:cNvPr>
          <p:cNvSpPr txBox="1"/>
          <p:nvPr/>
        </p:nvSpPr>
        <p:spPr>
          <a:xfrm>
            <a:off x="3752491" y="1613140"/>
            <a:ext cx="4718649" cy="369332"/>
          </a:xfrm>
          <a:prstGeom prst="rect">
            <a:avLst/>
          </a:prstGeom>
          <a:noFill/>
        </p:spPr>
        <p:txBody>
          <a:bodyPr wrap="square" rtlCol="0">
            <a:spAutoFit/>
          </a:bodyPr>
          <a:lstStyle/>
          <a:p>
            <a:pPr algn="ctr"/>
            <a:r>
              <a:rPr lang="en-US" b="1" dirty="0">
                <a:solidFill>
                  <a:schemeClr val="accent1">
                    <a:lumMod val="20000"/>
                    <a:lumOff val="80000"/>
                  </a:schemeClr>
                </a:solidFill>
                <a:latin typeface="+mj-lt"/>
              </a:rPr>
              <a:t>Product Page</a:t>
            </a:r>
            <a:endParaRPr lang="en-IN" b="1" dirty="0">
              <a:solidFill>
                <a:schemeClr val="accent1">
                  <a:lumMod val="20000"/>
                  <a:lumOff val="80000"/>
                </a:schemeClr>
              </a:solidFill>
              <a:latin typeface="+mj-lt"/>
            </a:endParaRPr>
          </a:p>
        </p:txBody>
      </p:sp>
      <p:pic>
        <p:nvPicPr>
          <p:cNvPr id="7" name="Picture 6" descr="A screenshot of a computer&#10;&#10;Description automatically generated">
            <a:extLst>
              <a:ext uri="{FF2B5EF4-FFF2-40B4-BE49-F238E27FC236}">
                <a16:creationId xmlns:a16="http://schemas.microsoft.com/office/drawing/2014/main" id="{E12EAB5C-187A-F170-9254-213544B70166}"/>
              </a:ext>
            </a:extLst>
          </p:cNvPr>
          <p:cNvPicPr>
            <a:picLocks noChangeAspect="1"/>
          </p:cNvPicPr>
          <p:nvPr/>
        </p:nvPicPr>
        <p:blipFill>
          <a:blip r:embed="rId3"/>
          <a:stretch>
            <a:fillRect/>
          </a:stretch>
        </p:blipFill>
        <p:spPr>
          <a:xfrm>
            <a:off x="2268191" y="2214659"/>
            <a:ext cx="7687247" cy="3600000"/>
          </a:xfrm>
          <a:prstGeom prst="rect">
            <a:avLst/>
          </a:prstGeom>
        </p:spPr>
      </p:pic>
    </p:spTree>
    <p:extLst>
      <p:ext uri="{BB962C8B-B14F-4D97-AF65-F5344CB8AC3E}">
        <p14:creationId xmlns:p14="http://schemas.microsoft.com/office/powerpoint/2010/main" val="62400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p:txBody>
          <a:bodyPr/>
          <a:lstStyle/>
          <a:p>
            <a:r>
              <a:rPr lang="en-US" dirty="0">
                <a:solidFill>
                  <a:schemeClr val="accent2"/>
                </a:solidFill>
              </a:rPr>
              <a:t>Screen Layouts</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29</a:t>
            </a:fld>
            <a:endParaRPr lang="en-US" dirty="0"/>
          </a:p>
        </p:txBody>
      </p:sp>
      <p:pic>
        <p:nvPicPr>
          <p:cNvPr id="4" name="Picture 3">
            <a:extLst>
              <a:ext uri="{FF2B5EF4-FFF2-40B4-BE49-F238E27FC236}">
                <a16:creationId xmlns:a16="http://schemas.microsoft.com/office/drawing/2014/main" id="{6656F033-20DB-1322-99ED-4B1DFC379638}"/>
              </a:ext>
            </a:extLst>
          </p:cNvPr>
          <p:cNvPicPr>
            <a:picLocks noChangeAspect="1"/>
          </p:cNvPicPr>
          <p:nvPr/>
        </p:nvPicPr>
        <p:blipFill>
          <a:blip r:embed="rId2"/>
          <a:stretch>
            <a:fillRect/>
          </a:stretch>
        </p:blipFill>
        <p:spPr>
          <a:xfrm>
            <a:off x="2400680" y="2214659"/>
            <a:ext cx="7301739" cy="3600000"/>
          </a:xfrm>
          <a:prstGeom prst="rect">
            <a:avLst/>
          </a:prstGeom>
        </p:spPr>
      </p:pic>
      <p:sp>
        <p:nvSpPr>
          <p:cNvPr id="6" name="TextBox 5">
            <a:extLst>
              <a:ext uri="{FF2B5EF4-FFF2-40B4-BE49-F238E27FC236}">
                <a16:creationId xmlns:a16="http://schemas.microsoft.com/office/drawing/2014/main" id="{16064ACD-8F98-18E2-C71C-3DF43C7A10D0}"/>
              </a:ext>
            </a:extLst>
          </p:cNvPr>
          <p:cNvSpPr txBox="1"/>
          <p:nvPr/>
        </p:nvSpPr>
        <p:spPr>
          <a:xfrm>
            <a:off x="3752491" y="1613140"/>
            <a:ext cx="4718649" cy="369332"/>
          </a:xfrm>
          <a:prstGeom prst="rect">
            <a:avLst/>
          </a:prstGeom>
          <a:noFill/>
        </p:spPr>
        <p:txBody>
          <a:bodyPr wrap="square" rtlCol="0">
            <a:spAutoFit/>
          </a:bodyPr>
          <a:lstStyle/>
          <a:p>
            <a:pPr algn="ctr"/>
            <a:r>
              <a:rPr lang="en-US" b="1" dirty="0">
                <a:solidFill>
                  <a:schemeClr val="accent1">
                    <a:lumMod val="20000"/>
                    <a:lumOff val="80000"/>
                  </a:schemeClr>
                </a:solidFill>
                <a:latin typeface="+mj-lt"/>
              </a:rPr>
              <a:t>Payment Detail Page</a:t>
            </a:r>
            <a:endParaRPr lang="en-IN" b="1" dirty="0">
              <a:solidFill>
                <a:schemeClr val="accent1">
                  <a:lumMod val="20000"/>
                  <a:lumOff val="80000"/>
                </a:schemeClr>
              </a:solidFill>
              <a:latin typeface="+mj-lt"/>
            </a:endParaRPr>
          </a:p>
        </p:txBody>
      </p:sp>
      <p:pic>
        <p:nvPicPr>
          <p:cNvPr id="7" name="Picture 6" descr="A screenshot of a computer&#10;&#10;Description automatically generated">
            <a:extLst>
              <a:ext uri="{FF2B5EF4-FFF2-40B4-BE49-F238E27FC236}">
                <a16:creationId xmlns:a16="http://schemas.microsoft.com/office/drawing/2014/main" id="{8A87C2DF-818E-EBC6-AC7A-43C1E170EE9C}"/>
              </a:ext>
            </a:extLst>
          </p:cNvPr>
          <p:cNvPicPr>
            <a:picLocks noChangeAspect="1"/>
          </p:cNvPicPr>
          <p:nvPr/>
        </p:nvPicPr>
        <p:blipFill>
          <a:blip r:embed="rId3"/>
          <a:stretch>
            <a:fillRect/>
          </a:stretch>
        </p:blipFill>
        <p:spPr>
          <a:xfrm>
            <a:off x="2152650" y="2214659"/>
            <a:ext cx="7918330" cy="3600000"/>
          </a:xfrm>
          <a:prstGeom prst="rect">
            <a:avLst/>
          </a:prstGeom>
        </p:spPr>
      </p:pic>
    </p:spTree>
    <p:extLst>
      <p:ext uri="{BB962C8B-B14F-4D97-AF65-F5344CB8AC3E}">
        <p14:creationId xmlns:p14="http://schemas.microsoft.com/office/powerpoint/2010/main" val="93886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2179645" y="838205"/>
            <a:ext cx="7781544" cy="859055"/>
          </a:xfrm>
        </p:spPr>
        <p:txBody>
          <a:bodyPr/>
          <a:lstStyle/>
          <a:p>
            <a:pPr algn="ctr"/>
            <a:r>
              <a:rPr lang="en-IN" sz="5400" dirty="0">
                <a:solidFill>
                  <a:schemeClr val="accent2"/>
                </a:solidFill>
                <a:latin typeface="+mj-lt"/>
              </a:rPr>
              <a:t>Cake</a:t>
            </a:r>
            <a:r>
              <a:rPr lang="en-IN" sz="5400" dirty="0">
                <a:solidFill>
                  <a:schemeClr val="accent2"/>
                </a:solidFill>
              </a:rPr>
              <a:t> </a:t>
            </a:r>
            <a:r>
              <a:rPr lang="en-IN" dirty="0">
                <a:solidFill>
                  <a:schemeClr val="accent2"/>
                </a:solidFill>
              </a:rPr>
              <a:t>Corner</a:t>
            </a:r>
            <a:endParaRPr lang="en-US" dirty="0">
              <a:solidFill>
                <a:schemeClr val="accent2"/>
              </a:solidFill>
            </a:endParaRP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831849" y="2245895"/>
            <a:ext cx="7285455" cy="4069180"/>
          </a:xfrm>
        </p:spPr>
        <p:txBody>
          <a:bodyPr>
            <a:normAutofit/>
          </a:bodyPr>
          <a:lstStyle/>
          <a:p>
            <a:pPr algn="ctr"/>
            <a:r>
              <a:rPr lang="en-IN" sz="2000" b="1" dirty="0">
                <a:solidFill>
                  <a:schemeClr val="accent2"/>
                </a:solidFill>
              </a:rPr>
              <a:t>Introduction</a:t>
            </a:r>
          </a:p>
          <a:p>
            <a:pPr algn="ctr"/>
            <a:r>
              <a:rPr lang="en-IN" dirty="0"/>
              <a:t> </a:t>
            </a:r>
          </a:p>
          <a:p>
            <a:pPr marL="342900" marR="827405" lvl="0" indent="-342900" algn="just">
              <a:lnSpc>
                <a:spcPct val="107000"/>
              </a:lnSpc>
              <a:spcAft>
                <a:spcPts val="0"/>
              </a:spcAft>
              <a:buFont typeface="Symbol" panose="05050102010706020507" pitchFamily="18" charset="2"/>
              <a:buChar char=""/>
            </a:pPr>
            <a:r>
              <a:rPr lang="en-IN" b="0" kern="100" spc="0" dirty="0">
                <a:effectLst/>
                <a:latin typeface="+mj-lt"/>
                <a:ea typeface="Times New Roman" panose="02020603050405020304" pitchFamily="18" charset="0"/>
              </a:rPr>
              <a:t>We propose the development of an online cake selling website to provide users with a convenient platform to browse and order a variety of delicious cakes. </a:t>
            </a:r>
            <a:endParaRPr lang="en-IN" b="1" kern="100" spc="0" dirty="0">
              <a:effectLst/>
              <a:latin typeface="+mj-lt"/>
              <a:ea typeface="Times New Roman" panose="02020603050405020304" pitchFamily="18" charset="0"/>
            </a:endParaRPr>
          </a:p>
          <a:p>
            <a:pPr marL="342900" marR="827405" lvl="0" indent="-342900" algn="just">
              <a:lnSpc>
                <a:spcPct val="107000"/>
              </a:lnSpc>
              <a:spcAft>
                <a:spcPts val="0"/>
              </a:spcAft>
              <a:buFont typeface="Symbol" panose="05050102010706020507" pitchFamily="18" charset="2"/>
              <a:buChar char=""/>
            </a:pPr>
            <a:r>
              <a:rPr lang="en-IN" b="0" kern="100" spc="0" dirty="0">
                <a:effectLst/>
                <a:latin typeface="+mj-lt"/>
                <a:ea typeface="Times New Roman" panose="02020603050405020304" pitchFamily="18" charset="0"/>
              </a:rPr>
              <a:t>The website aims to streamline the cake purchasing process, enhance user experience, and expand the reach of the bakery.</a:t>
            </a:r>
            <a:endParaRPr lang="en-IN" b="1" kern="100" spc="0" dirty="0">
              <a:effectLst/>
              <a:latin typeface="+mj-lt"/>
              <a:ea typeface="Times New Roman" panose="02020603050405020304" pitchFamily="18" charset="0"/>
            </a:endParaRPr>
          </a:p>
          <a:p>
            <a:endParaRPr lang="en-US" dirty="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cxnSp>
        <p:nvCxnSpPr>
          <p:cNvPr id="6" name="Straight Connector 5">
            <a:extLst>
              <a:ext uri="{FF2B5EF4-FFF2-40B4-BE49-F238E27FC236}">
                <a16:creationId xmlns:a16="http://schemas.microsoft.com/office/drawing/2014/main" id="{FCFDC8BE-8F36-3FCB-D3C6-E857D8505C4B}"/>
              </a:ext>
            </a:extLst>
          </p:cNvPr>
          <p:cNvCxnSpPr/>
          <p:nvPr/>
        </p:nvCxnSpPr>
        <p:spPr>
          <a:xfrm>
            <a:off x="836762" y="2613804"/>
            <a:ext cx="7272068" cy="0"/>
          </a:xfrm>
          <a:prstGeom prst="line">
            <a:avLst/>
          </a:prstGeom>
          <a:ln w="19050"/>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42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C7217-2779-44E0-9E6D-3B3879516A1D}"/>
              </a:ext>
            </a:extLst>
          </p:cNvPr>
          <p:cNvSpPr>
            <a:spLocks noGrp="1"/>
          </p:cNvSpPr>
          <p:nvPr>
            <p:ph type="sldNum" sz="quarter" idx="12"/>
          </p:nvPr>
        </p:nvSpPr>
        <p:spPr/>
        <p:txBody>
          <a:bodyPr/>
          <a:lstStyle/>
          <a:p>
            <a:fld id="{C263D6C4-4840-40CC-AC84-17E24B3B7BDE}" type="slidenum">
              <a:rPr lang="en-US" smtClean="0"/>
              <a:pPr/>
              <a:t>30</a:t>
            </a:fld>
            <a:endParaRPr lang="en-US" dirty="0"/>
          </a:p>
        </p:txBody>
      </p:sp>
      <p:sp>
        <p:nvSpPr>
          <p:cNvPr id="4" name="Title 3">
            <a:extLst>
              <a:ext uri="{FF2B5EF4-FFF2-40B4-BE49-F238E27FC236}">
                <a16:creationId xmlns:a16="http://schemas.microsoft.com/office/drawing/2014/main" id="{ED2DF843-38D8-3DAC-0C51-2DA96D3CED6C}"/>
              </a:ext>
            </a:extLst>
          </p:cNvPr>
          <p:cNvSpPr>
            <a:spLocks noGrp="1"/>
          </p:cNvSpPr>
          <p:nvPr>
            <p:ph type="title"/>
          </p:nvPr>
        </p:nvSpPr>
        <p:spPr>
          <a:xfrm>
            <a:off x="2320471" y="2458528"/>
            <a:ext cx="8013974" cy="3649311"/>
          </a:xfrm>
        </p:spPr>
        <p:txBody>
          <a:bodyPr>
            <a:noAutofit/>
          </a:bodyPr>
          <a:lstStyle/>
          <a:p>
            <a:pPr marL="285750" indent="-285750">
              <a:buFont typeface="Arial" panose="020B0604020202020204" pitchFamily="34" charset="0"/>
              <a:buChar char="•"/>
            </a:pPr>
            <a:r>
              <a:rPr lang="en-US" sz="1400" dirty="0">
                <a:solidFill>
                  <a:schemeClr val="accent1">
                    <a:lumMod val="20000"/>
                    <a:lumOff val="80000"/>
                  </a:schemeClr>
                </a:solidFill>
              </a:rPr>
              <a:t>Due to the time limitation, I have implemented only the main functionalities for the development of the Website. These functionalities are not sufficient to develop the project as I have very big plan for my website Cake Corner. Consequently, </a:t>
            </a:r>
            <a:br>
              <a:rPr lang="en-US" sz="1400" dirty="0">
                <a:solidFill>
                  <a:schemeClr val="accent1">
                    <a:lumMod val="20000"/>
                    <a:lumOff val="80000"/>
                  </a:schemeClr>
                </a:solidFill>
              </a:rPr>
            </a:br>
            <a:br>
              <a:rPr lang="en-US" sz="1400" dirty="0">
                <a:solidFill>
                  <a:schemeClr val="accent1">
                    <a:lumMod val="20000"/>
                    <a:lumOff val="80000"/>
                  </a:schemeClr>
                </a:solidFill>
              </a:rPr>
            </a:br>
            <a:r>
              <a:rPr lang="en-US" sz="1400" dirty="0">
                <a:solidFill>
                  <a:schemeClr val="accent1">
                    <a:lumMod val="20000"/>
                    <a:lumOff val="80000"/>
                  </a:schemeClr>
                </a:solidFill>
              </a:rPr>
              <a:t>I will </a:t>
            </a:r>
            <a:br>
              <a:rPr lang="en-US" sz="1400" dirty="0">
                <a:solidFill>
                  <a:schemeClr val="accent1">
                    <a:lumMod val="20000"/>
                    <a:lumOff val="80000"/>
                  </a:schemeClr>
                </a:solidFill>
              </a:rPr>
            </a:br>
            <a:r>
              <a:rPr lang="en-US" sz="1400" dirty="0">
                <a:solidFill>
                  <a:schemeClr val="accent1">
                    <a:lumMod val="20000"/>
                    <a:lumOff val="80000"/>
                  </a:schemeClr>
                </a:solidFill>
              </a:rPr>
              <a:t>	 Improve application performance. </a:t>
            </a:r>
            <a:br>
              <a:rPr lang="en-US" sz="1400" dirty="0">
                <a:solidFill>
                  <a:schemeClr val="accent1">
                    <a:lumMod val="20000"/>
                    <a:lumOff val="80000"/>
                  </a:schemeClr>
                </a:solidFill>
              </a:rPr>
            </a:br>
            <a:r>
              <a:rPr lang="en-US" sz="1400" dirty="0">
                <a:solidFill>
                  <a:schemeClr val="accent1">
                    <a:lumMod val="20000"/>
                    <a:lumOff val="80000"/>
                  </a:schemeClr>
                </a:solidFill>
              </a:rPr>
              <a:t>	 Finish the remaining functionality. </a:t>
            </a:r>
            <a:br>
              <a:rPr lang="en-US" sz="1400" dirty="0">
                <a:solidFill>
                  <a:schemeClr val="accent1">
                    <a:lumMod val="20000"/>
                    <a:lumOff val="80000"/>
                  </a:schemeClr>
                </a:solidFill>
              </a:rPr>
            </a:br>
            <a:br>
              <a:rPr lang="en-US" sz="1400" dirty="0">
                <a:solidFill>
                  <a:schemeClr val="accent1">
                    <a:lumMod val="20000"/>
                    <a:lumOff val="80000"/>
                  </a:schemeClr>
                </a:solidFill>
              </a:rPr>
            </a:br>
            <a:r>
              <a:rPr lang="en-US" sz="1400" dirty="0">
                <a:solidFill>
                  <a:schemeClr val="accent1">
                    <a:lumMod val="20000"/>
                    <a:lumOff val="80000"/>
                  </a:schemeClr>
                </a:solidFill>
              </a:rPr>
              <a:t> Working on the project was good experience. I understand the importance of Planning and Designing as a part of software development. But it’s very difficult to complete the program for single person. </a:t>
            </a:r>
            <a:br>
              <a:rPr lang="en-US" sz="1400" dirty="0">
                <a:solidFill>
                  <a:schemeClr val="accent1">
                    <a:lumMod val="20000"/>
                    <a:lumOff val="80000"/>
                  </a:schemeClr>
                </a:solidFill>
              </a:rPr>
            </a:br>
            <a:br>
              <a:rPr lang="en-US" sz="1400" dirty="0">
                <a:solidFill>
                  <a:schemeClr val="accent1">
                    <a:lumMod val="20000"/>
                    <a:lumOff val="80000"/>
                  </a:schemeClr>
                </a:solidFill>
              </a:rPr>
            </a:br>
            <a:r>
              <a:rPr lang="en-US" sz="1400" dirty="0">
                <a:solidFill>
                  <a:schemeClr val="accent1">
                    <a:lumMod val="20000"/>
                    <a:lumOff val="80000"/>
                  </a:schemeClr>
                </a:solidFill>
              </a:rPr>
              <a:t> System provide major advantages such as speed and accuracy of operation, Time Efficiency, Cost Efficiency, Automatic data validation, Data security and reliability, Easy performance check, Dynamic and User Friendly. And ensures access to complete and critical information, instantly.</a:t>
            </a:r>
            <a:endParaRPr lang="en-IN" sz="1400" dirty="0">
              <a:solidFill>
                <a:schemeClr val="accent1">
                  <a:lumMod val="20000"/>
                  <a:lumOff val="80000"/>
                </a:schemeClr>
              </a:solidFill>
            </a:endParaRPr>
          </a:p>
        </p:txBody>
      </p:sp>
      <p:sp>
        <p:nvSpPr>
          <p:cNvPr id="5" name="TextBox 4">
            <a:extLst>
              <a:ext uri="{FF2B5EF4-FFF2-40B4-BE49-F238E27FC236}">
                <a16:creationId xmlns:a16="http://schemas.microsoft.com/office/drawing/2014/main" id="{EE2CD25E-0C85-C558-F672-73A04E9C1EE0}"/>
              </a:ext>
            </a:extLst>
          </p:cNvPr>
          <p:cNvSpPr txBox="1"/>
          <p:nvPr/>
        </p:nvSpPr>
        <p:spPr>
          <a:xfrm>
            <a:off x="3579962" y="1431985"/>
            <a:ext cx="5089585" cy="523220"/>
          </a:xfrm>
          <a:prstGeom prst="rect">
            <a:avLst/>
          </a:prstGeom>
          <a:noFill/>
        </p:spPr>
        <p:txBody>
          <a:bodyPr wrap="square" rtlCol="0">
            <a:spAutoFit/>
          </a:bodyPr>
          <a:lstStyle/>
          <a:p>
            <a:pPr algn="ctr"/>
            <a:r>
              <a:rPr lang="en-US" sz="2800" b="1" dirty="0">
                <a:solidFill>
                  <a:schemeClr val="accent2"/>
                </a:solidFill>
                <a:latin typeface="+mj-lt"/>
              </a:rPr>
              <a:t>Conclusion </a:t>
            </a:r>
            <a:endParaRPr lang="en-IN" b="1" dirty="0">
              <a:solidFill>
                <a:schemeClr val="accent2"/>
              </a:solidFill>
              <a:latin typeface="+mj-lt"/>
            </a:endParaRPr>
          </a:p>
        </p:txBody>
      </p:sp>
    </p:spTree>
    <p:extLst>
      <p:ext uri="{BB962C8B-B14F-4D97-AF65-F5344CB8AC3E}">
        <p14:creationId xmlns:p14="http://schemas.microsoft.com/office/powerpoint/2010/main" val="9141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3623201" y="2807208"/>
            <a:ext cx="4945598" cy="1243584"/>
          </a:xfrm>
        </p:spPr>
        <p:txBody>
          <a:bodyPr/>
          <a:lstStyle/>
          <a:p>
            <a:pPr algn="ctr"/>
            <a:r>
              <a:rPr lang="en-US" dirty="0">
                <a:solidFill>
                  <a:schemeClr val="accent2"/>
                </a:solidFill>
              </a:rPr>
              <a:t>Thank You </a:t>
            </a:r>
            <a:endParaRPr lang="en-GB" dirty="0">
              <a:solidFill>
                <a:schemeClr val="accent2"/>
              </a:solidFill>
            </a:endParaRPr>
          </a:p>
        </p:txBody>
      </p:sp>
    </p:spTree>
    <p:extLst>
      <p:ext uri="{BB962C8B-B14F-4D97-AF65-F5344CB8AC3E}">
        <p14:creationId xmlns:p14="http://schemas.microsoft.com/office/powerpoint/2010/main" val="42977186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IN" sz="3200" dirty="0">
                <a:solidFill>
                  <a:schemeClr val="accent2"/>
                </a:solidFill>
                <a:latin typeface="+mj-lt"/>
              </a:rPr>
              <a:t>Cake</a:t>
            </a:r>
            <a:r>
              <a:rPr lang="en-IN" sz="3200" dirty="0">
                <a:solidFill>
                  <a:schemeClr val="accent2"/>
                </a:solidFill>
              </a:rPr>
              <a:t> </a:t>
            </a:r>
            <a:r>
              <a:rPr lang="en-IN" dirty="0">
                <a:solidFill>
                  <a:schemeClr val="accent2"/>
                </a:solidFill>
              </a:rPr>
              <a:t>Corner</a:t>
            </a:r>
            <a:endParaRPr lang="en-US"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92629" y="1336629"/>
            <a:ext cx="6718300" cy="1518333"/>
          </a:xfrm>
        </p:spPr>
        <p:txBody>
          <a:bodyPr/>
          <a:lstStyle/>
          <a:p>
            <a:pPr>
              <a:buFont typeface="Wingdings" panose="05000000000000000000" pitchFamily="2" charset="2"/>
              <a:buChar char="§"/>
            </a:pPr>
            <a:r>
              <a:rPr lang="en-US" sz="2000" b="1" dirty="0">
                <a:solidFill>
                  <a:schemeClr val="accent2"/>
                </a:solidFill>
                <a:latin typeface="+mj-lt"/>
              </a:rPr>
              <a:t>Introduction :</a:t>
            </a:r>
          </a:p>
          <a:p>
            <a:pPr marL="457200" lvl="1" indent="0" algn="just">
              <a:buNone/>
            </a:pPr>
            <a:r>
              <a:rPr lang="en-IN" sz="1600" dirty="0">
                <a:solidFill>
                  <a:schemeClr val="accent1">
                    <a:lumMod val="20000"/>
                    <a:lumOff val="80000"/>
                  </a:schemeClr>
                </a:solidFill>
                <a:effectLst/>
                <a:latin typeface="+mj-lt"/>
                <a:ea typeface="Times New Roman" panose="02020603050405020304" pitchFamily="18" charset="0"/>
              </a:rPr>
              <a:t>The purpose of our online cake selling website is to provide a convenient and delightful platform for customers to access a wide array of high-quality, delicious cakes for various occasions.</a:t>
            </a:r>
            <a:endParaRPr lang="en-IN" sz="1600" dirty="0">
              <a:solidFill>
                <a:schemeClr val="accent1">
                  <a:lumMod val="20000"/>
                  <a:lumOff val="80000"/>
                </a:schemeClr>
              </a:solidFill>
              <a:latin typeface="+mj-lt"/>
              <a:ea typeface="Times New Roman" panose="02020603050405020304" pitchFamily="18" charset="0"/>
            </a:endParaRPr>
          </a:p>
          <a:p>
            <a:pPr marL="457200" lvl="1" indent="0">
              <a:buNone/>
            </a:pPr>
            <a:endParaRPr lang="en-IN" sz="1800" dirty="0">
              <a:solidFill>
                <a:schemeClr val="accent1">
                  <a:lumMod val="20000"/>
                  <a:lumOff val="80000"/>
                </a:schemeClr>
              </a:solidFill>
              <a:latin typeface="Times New Roman" panose="02020603050405020304" pitchFamily="18" charset="0"/>
              <a:ea typeface="Times New Roman" panose="02020603050405020304" pitchFamily="18" charset="0"/>
            </a:endParaRP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4</a:t>
            </a:fld>
            <a:endParaRPr lang="en-US" dirty="0"/>
          </a:p>
        </p:txBody>
      </p:sp>
      <p:sp>
        <p:nvSpPr>
          <p:cNvPr id="3" name="TextBox 2">
            <a:extLst>
              <a:ext uri="{FF2B5EF4-FFF2-40B4-BE49-F238E27FC236}">
                <a16:creationId xmlns:a16="http://schemas.microsoft.com/office/drawing/2014/main" id="{664A4C66-FECC-5189-2E36-42A0435315E1}"/>
              </a:ext>
            </a:extLst>
          </p:cNvPr>
          <p:cNvSpPr txBox="1"/>
          <p:nvPr/>
        </p:nvSpPr>
        <p:spPr>
          <a:xfrm>
            <a:off x="481264" y="2854962"/>
            <a:ext cx="9320463" cy="3647152"/>
          </a:xfrm>
          <a:prstGeom prst="rect">
            <a:avLst/>
          </a:prstGeom>
          <a:noFill/>
        </p:spPr>
        <p:txBody>
          <a:bodyPr wrap="square" rtlCol="0">
            <a:spAutoFit/>
          </a:bodyPr>
          <a:lstStyle/>
          <a:p>
            <a:pPr marL="285750" indent="-285750">
              <a:buClr>
                <a:schemeClr val="accent2"/>
              </a:buClr>
              <a:buFont typeface="Wingdings" panose="05000000000000000000" pitchFamily="2" charset="2"/>
              <a:buChar char="§"/>
            </a:pPr>
            <a:r>
              <a:rPr lang="en-IN" sz="2000" b="1" dirty="0">
                <a:solidFill>
                  <a:schemeClr val="accent2"/>
                </a:solidFill>
                <a:latin typeface="+mj-lt"/>
              </a:rPr>
              <a:t>Scope :</a:t>
            </a:r>
          </a:p>
          <a:p>
            <a:endParaRPr lang="en-IN" sz="1700" dirty="0">
              <a:solidFill>
                <a:schemeClr val="accent1">
                  <a:lumMod val="20000"/>
                  <a:lumOff val="80000"/>
                </a:schemeClr>
              </a:solidFill>
              <a:latin typeface="+mj-lt"/>
            </a:endParaRPr>
          </a:p>
          <a:p>
            <a:pPr lvl="1" algn="just"/>
            <a:r>
              <a:rPr lang="en-US" sz="1600" dirty="0">
                <a:solidFill>
                  <a:schemeClr val="accent1">
                    <a:lumMod val="20000"/>
                    <a:lumOff val="80000"/>
                  </a:schemeClr>
                </a:solidFill>
                <a:latin typeface="+mj-lt"/>
              </a:rPr>
              <a:t>The scope of Cake Corner's online cake selling website encompasses a comprehensive array of features and services tailored to meet the diverse needs of cake enthusiasts. Our platform offers a user-friendly interface, facilitating seamless browsing and ordering experiences for customers of all ages and technical proficiencies. With a vast selection of flavors, sizes, and designs, ranging from classic favorites to innovative creations, Cake Corner caters to every taste and occasion. Moreover, our website extends beyond mere transactions, fostering an interactive community where customers can engage in discussions, share baking tips, and explore the latest trends in cake design. From personalized orders for special events to last-minute indulgences, Cake Corner ensures prompt delivery and exceptional customer service, thereby establishing itself as the go-to destination for all things cake-related in the digital realm.</a:t>
            </a:r>
            <a:endParaRPr lang="en-IN" sz="1600" dirty="0">
              <a:solidFill>
                <a:schemeClr val="accent1">
                  <a:lumMod val="20000"/>
                  <a:lumOff val="80000"/>
                </a:schemeClr>
              </a:solidFill>
              <a:latin typeface="+mj-lt"/>
            </a:endParaRPr>
          </a:p>
          <a:p>
            <a:endParaRPr lang="en-IN" dirty="0">
              <a:solidFill>
                <a:schemeClr val="accent1">
                  <a:lumMod val="20000"/>
                  <a:lumOff val="80000"/>
                </a:schemeClr>
              </a:solidFill>
            </a:endParaRPr>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IN" sz="3200" dirty="0">
                <a:solidFill>
                  <a:schemeClr val="accent2"/>
                </a:solidFill>
                <a:latin typeface="+mj-lt"/>
              </a:rPr>
              <a:t>Cake</a:t>
            </a:r>
            <a:r>
              <a:rPr lang="en-IN" sz="3200" dirty="0">
                <a:solidFill>
                  <a:schemeClr val="accent2"/>
                </a:solidFill>
              </a:rPr>
              <a:t> </a:t>
            </a:r>
            <a:r>
              <a:rPr lang="en-IN" dirty="0">
                <a:solidFill>
                  <a:schemeClr val="accent2"/>
                </a:solidFill>
              </a:rPr>
              <a:t>Corner</a:t>
            </a:r>
            <a:endParaRPr lang="en-US"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5</a:t>
            </a:fld>
            <a:endParaRPr lang="en-US"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3472656" y="1636295"/>
            <a:ext cx="5157787" cy="661746"/>
          </a:xfrm>
        </p:spPr>
        <p:txBody>
          <a:bodyPr>
            <a:normAutofit/>
          </a:bodyPr>
          <a:lstStyle/>
          <a:p>
            <a:r>
              <a:rPr lang="en-US" dirty="0">
                <a:solidFill>
                  <a:schemeClr val="accent2"/>
                </a:solidFill>
                <a:latin typeface="+mj-lt"/>
              </a:rPr>
              <a:t>Project Analysis</a:t>
            </a:r>
          </a:p>
        </p:txBody>
      </p:sp>
      <p:sp>
        <p:nvSpPr>
          <p:cNvPr id="9" name="Content Placeholder 8">
            <a:extLst>
              <a:ext uri="{FF2B5EF4-FFF2-40B4-BE49-F238E27FC236}">
                <a16:creationId xmlns:a16="http://schemas.microsoft.com/office/drawing/2014/main" id="{68D416E6-8949-0433-307C-66741B994A2E}"/>
              </a:ext>
            </a:extLst>
          </p:cNvPr>
          <p:cNvSpPr>
            <a:spLocks noGrp="1"/>
          </p:cNvSpPr>
          <p:nvPr>
            <p:ph sz="half" idx="2"/>
          </p:nvPr>
        </p:nvSpPr>
        <p:spPr>
          <a:xfrm>
            <a:off x="444500" y="2298041"/>
            <a:ext cx="11214100" cy="3684588"/>
          </a:xfrm>
        </p:spPr>
        <p:txBody>
          <a:bodyPr>
            <a:normAutofit/>
          </a:bodyPr>
          <a:lstStyle/>
          <a:p>
            <a:pPr algn="just"/>
            <a:r>
              <a:rPr lang="en-US" sz="1600" dirty="0">
                <a:solidFill>
                  <a:schemeClr val="accent1">
                    <a:lumMod val="20000"/>
                    <a:lumOff val="80000"/>
                  </a:schemeClr>
                </a:solidFill>
                <a:latin typeface="+mj-lt"/>
              </a:rPr>
              <a:t>The project analysis for Cake Corner's online cake selling website involves a comprehensive examination of various aspects crucial for its success. This analysis encompasses market research to identify consumer preferences and trends in the bakery industry, including demand for online cake purchasing. </a:t>
            </a:r>
          </a:p>
          <a:p>
            <a:pPr algn="just"/>
            <a:r>
              <a:rPr lang="en-US" sz="1600" dirty="0">
                <a:solidFill>
                  <a:schemeClr val="accent1">
                    <a:lumMod val="20000"/>
                    <a:lumOff val="80000"/>
                  </a:schemeClr>
                </a:solidFill>
                <a:latin typeface="+mj-lt"/>
              </a:rPr>
              <a:t>Understanding the competitive landscape helps in positioning Cake Corner effectively, highlighting unique selling points and areas for differentiation. Technological considerations involve selecting an appropriate e-commerce platform, ensuring user-friendly interface, secure payment gateways, and seamless browsing experience across devices. </a:t>
            </a:r>
          </a:p>
          <a:p>
            <a:pPr algn="just"/>
            <a:r>
              <a:rPr lang="en-US" sz="1600" dirty="0">
                <a:solidFill>
                  <a:schemeClr val="accent1">
                    <a:lumMod val="20000"/>
                    <a:lumOff val="80000"/>
                  </a:schemeClr>
                </a:solidFill>
                <a:latin typeface="+mj-lt"/>
              </a:rPr>
              <a:t>Operational analysis delves into logistics, inventory management, and delivery systems to guarantee timely and efficient order fulfillment. Moreover, marketing strategies such as social media campaigns, search engine optimization, and partnerships play a pivotal role in driving website traffic and boosting sales.</a:t>
            </a:r>
          </a:p>
          <a:p>
            <a:pPr algn="just"/>
            <a:r>
              <a:rPr lang="en-US" sz="1600" dirty="0">
                <a:solidFill>
                  <a:schemeClr val="accent1">
                    <a:lumMod val="20000"/>
                    <a:lumOff val="80000"/>
                  </a:schemeClr>
                </a:solidFill>
                <a:latin typeface="+mj-lt"/>
              </a:rPr>
              <a:t> Through meticulous project analysis, Cake Corner aims to create a robust online presence, catering to the growing demand for convenient and delightful cake shopping experiences.</a:t>
            </a:r>
            <a:endParaRPr lang="en-IN" sz="1600" dirty="0">
              <a:solidFill>
                <a:schemeClr val="accent1">
                  <a:lumMod val="20000"/>
                  <a:lumOff val="80000"/>
                </a:schemeClr>
              </a:solidFill>
              <a:latin typeface="+mj-lt"/>
            </a:endParaRPr>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IN" sz="3200" dirty="0">
                <a:solidFill>
                  <a:schemeClr val="accent2"/>
                </a:solidFill>
                <a:latin typeface="+mj-lt"/>
              </a:rPr>
              <a:t>Cake</a:t>
            </a:r>
            <a:r>
              <a:rPr lang="en-IN" sz="3200" dirty="0">
                <a:solidFill>
                  <a:schemeClr val="accent2"/>
                </a:solidFill>
              </a:rPr>
              <a:t> </a:t>
            </a:r>
            <a:r>
              <a:rPr lang="en-IN" dirty="0">
                <a:solidFill>
                  <a:schemeClr val="accent2"/>
                </a:solidFill>
              </a:rPr>
              <a:t>Corner</a:t>
            </a:r>
            <a:endParaRPr lang="en-US"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6</a:t>
            </a:fld>
            <a:endParaRPr lang="en-US"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3472656" y="1636295"/>
            <a:ext cx="5157787" cy="661746"/>
          </a:xfrm>
        </p:spPr>
        <p:txBody>
          <a:bodyPr>
            <a:normAutofit/>
          </a:bodyPr>
          <a:lstStyle/>
          <a:p>
            <a:r>
              <a:rPr lang="en-US" dirty="0">
                <a:solidFill>
                  <a:schemeClr val="accent2"/>
                </a:solidFill>
                <a:latin typeface="+mj-lt"/>
              </a:rPr>
              <a:t>Objective</a:t>
            </a:r>
          </a:p>
        </p:txBody>
      </p:sp>
      <p:sp>
        <p:nvSpPr>
          <p:cNvPr id="9" name="Content Placeholder 8">
            <a:extLst>
              <a:ext uri="{FF2B5EF4-FFF2-40B4-BE49-F238E27FC236}">
                <a16:creationId xmlns:a16="http://schemas.microsoft.com/office/drawing/2014/main" id="{68D416E6-8949-0433-307C-66741B994A2E}"/>
              </a:ext>
            </a:extLst>
          </p:cNvPr>
          <p:cNvSpPr>
            <a:spLocks noGrp="1"/>
          </p:cNvSpPr>
          <p:nvPr>
            <p:ph sz="half" idx="2"/>
          </p:nvPr>
        </p:nvSpPr>
        <p:spPr>
          <a:xfrm>
            <a:off x="444500" y="2298041"/>
            <a:ext cx="11214100" cy="3684588"/>
          </a:xfrm>
        </p:spPr>
        <p:txBody>
          <a:bodyPr>
            <a:normAutofit/>
          </a:bodyPr>
          <a:lstStyle/>
          <a:p>
            <a:pPr algn="just"/>
            <a:r>
              <a:rPr lang="en-US" sz="1600" dirty="0">
                <a:solidFill>
                  <a:schemeClr val="accent1">
                    <a:lumMod val="20000"/>
                    <a:lumOff val="80000"/>
                  </a:schemeClr>
                </a:solidFill>
                <a:latin typeface="+mj-lt"/>
              </a:rPr>
              <a:t>The primary objective of Cake Corner's online cake selling website is to extend our renowned bakery experience into the digital space, providing customers with a seamless platform to browse, customize, and purchase our premium cakes and confections from the comfort of their homes. </a:t>
            </a:r>
          </a:p>
          <a:p>
            <a:pPr algn="just"/>
            <a:endParaRPr lang="en-US" sz="1600" dirty="0">
              <a:solidFill>
                <a:schemeClr val="accent1">
                  <a:lumMod val="20000"/>
                  <a:lumOff val="80000"/>
                </a:schemeClr>
              </a:solidFill>
              <a:latin typeface="+mj-lt"/>
            </a:endParaRPr>
          </a:p>
          <a:p>
            <a:pPr algn="just"/>
            <a:r>
              <a:rPr lang="en-US" sz="1600" dirty="0">
                <a:solidFill>
                  <a:schemeClr val="accent1">
                    <a:lumMod val="20000"/>
                    <a:lumOff val="80000"/>
                  </a:schemeClr>
                </a:solidFill>
                <a:latin typeface="+mj-lt"/>
              </a:rPr>
              <a:t>By leveraging digital technology, our goal is to enhance accessibility, expand our customer base, and elevate the joy of celebrations by offering a convenient, personalized, and delightful online shopping experience that upholds the same standards of quality, craftsmanship, and customer satisfaction that define Cake Corner's brickand-mortar operations.</a:t>
            </a:r>
            <a:endParaRPr lang="en-IN" sz="1600" dirty="0">
              <a:solidFill>
                <a:schemeClr val="accent1">
                  <a:lumMod val="20000"/>
                  <a:lumOff val="80000"/>
                </a:schemeClr>
              </a:solidFill>
              <a:latin typeface="+mj-lt"/>
            </a:endParaRPr>
          </a:p>
        </p:txBody>
      </p:sp>
    </p:spTree>
    <p:extLst>
      <p:ext uri="{BB962C8B-B14F-4D97-AF65-F5344CB8AC3E}">
        <p14:creationId xmlns:p14="http://schemas.microsoft.com/office/powerpoint/2010/main" val="28031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IN" sz="3200" dirty="0">
                <a:solidFill>
                  <a:schemeClr val="accent2"/>
                </a:solidFill>
                <a:latin typeface="+mj-lt"/>
              </a:rPr>
              <a:t>Cake</a:t>
            </a:r>
            <a:r>
              <a:rPr lang="en-IN" sz="3200" dirty="0">
                <a:solidFill>
                  <a:schemeClr val="accent2"/>
                </a:solidFill>
              </a:rPr>
              <a:t> </a:t>
            </a:r>
            <a:r>
              <a:rPr lang="en-IN" dirty="0">
                <a:solidFill>
                  <a:schemeClr val="accent2"/>
                </a:solidFill>
              </a:rPr>
              <a:t>Corner</a:t>
            </a:r>
            <a:endParaRPr lang="en-US"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7</a:t>
            </a:fld>
            <a:endParaRPr lang="en-US"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3472656" y="1636295"/>
            <a:ext cx="5157787" cy="661746"/>
          </a:xfrm>
        </p:spPr>
        <p:txBody>
          <a:bodyPr>
            <a:normAutofit/>
          </a:bodyPr>
          <a:lstStyle/>
          <a:p>
            <a:r>
              <a:rPr lang="en-US" dirty="0">
                <a:solidFill>
                  <a:schemeClr val="accent2"/>
                </a:solidFill>
                <a:latin typeface="+mj-lt"/>
              </a:rPr>
              <a:t>Software Requirement specification</a:t>
            </a:r>
          </a:p>
        </p:txBody>
      </p:sp>
      <p:sp>
        <p:nvSpPr>
          <p:cNvPr id="9" name="Content Placeholder 8">
            <a:extLst>
              <a:ext uri="{FF2B5EF4-FFF2-40B4-BE49-F238E27FC236}">
                <a16:creationId xmlns:a16="http://schemas.microsoft.com/office/drawing/2014/main" id="{68D416E6-8949-0433-307C-66741B994A2E}"/>
              </a:ext>
            </a:extLst>
          </p:cNvPr>
          <p:cNvSpPr>
            <a:spLocks noGrp="1"/>
          </p:cNvSpPr>
          <p:nvPr>
            <p:ph sz="half" idx="2"/>
          </p:nvPr>
        </p:nvSpPr>
        <p:spPr>
          <a:xfrm>
            <a:off x="444500" y="2298041"/>
            <a:ext cx="11214100" cy="3684588"/>
          </a:xfrm>
        </p:spPr>
        <p:txBody>
          <a:bodyPr>
            <a:normAutofit/>
          </a:bodyPr>
          <a:lstStyle/>
          <a:p>
            <a:pPr algn="just">
              <a:buFont typeface="Wingdings" panose="05000000000000000000" pitchFamily="2" charset="2"/>
              <a:buChar char="Ø"/>
            </a:pPr>
            <a:r>
              <a:rPr lang="en-IN" b="1" dirty="0">
                <a:solidFill>
                  <a:schemeClr val="accent2"/>
                </a:solidFill>
                <a:latin typeface="+mj-lt"/>
              </a:rPr>
              <a:t>Hardware Requirement:</a:t>
            </a:r>
          </a:p>
          <a:p>
            <a:pPr marL="0" indent="0" algn="just">
              <a:buNone/>
            </a:pPr>
            <a:endParaRPr lang="en-IN" dirty="0">
              <a:solidFill>
                <a:schemeClr val="accent1">
                  <a:lumMod val="20000"/>
                  <a:lumOff val="80000"/>
                </a:schemeClr>
              </a:solidFill>
            </a:endParaRPr>
          </a:p>
          <a:p>
            <a:pPr lvl="1" algn="just"/>
            <a:r>
              <a:rPr lang="en-IN" dirty="0">
                <a:solidFill>
                  <a:schemeClr val="accent1">
                    <a:lumMod val="20000"/>
                    <a:lumOff val="80000"/>
                  </a:schemeClr>
                </a:solidFill>
                <a:latin typeface="+mj-lt"/>
              </a:rPr>
              <a:t>Processor: 64-bit, Intel core I3,1.70GHz</a:t>
            </a:r>
          </a:p>
          <a:p>
            <a:pPr lvl="1" algn="just"/>
            <a:r>
              <a:rPr lang="en-IN" dirty="0">
                <a:solidFill>
                  <a:schemeClr val="accent1">
                    <a:lumMod val="20000"/>
                    <a:lumOff val="80000"/>
                  </a:schemeClr>
                </a:solidFill>
                <a:latin typeface="+mj-lt"/>
              </a:rPr>
              <a:t>RAM: 4 GB or more</a:t>
            </a:r>
          </a:p>
          <a:p>
            <a:pPr lvl="1" algn="just"/>
            <a:r>
              <a:rPr lang="en-IN" dirty="0">
                <a:solidFill>
                  <a:schemeClr val="accent1">
                    <a:lumMod val="20000"/>
                    <a:lumOff val="80000"/>
                  </a:schemeClr>
                </a:solidFill>
                <a:latin typeface="+mj-lt"/>
              </a:rPr>
              <a:t>Hard Disk: 256 Gb or higher</a:t>
            </a:r>
          </a:p>
          <a:p>
            <a:pPr marL="457200" lvl="1" indent="0" algn="just">
              <a:buNone/>
            </a:pPr>
            <a:endParaRPr lang="en-IN" dirty="0">
              <a:solidFill>
                <a:schemeClr val="accent1">
                  <a:lumMod val="20000"/>
                  <a:lumOff val="80000"/>
                </a:schemeClr>
              </a:solidFill>
            </a:endParaRPr>
          </a:p>
          <a:p>
            <a:pPr algn="just">
              <a:buFont typeface="Wingdings" panose="05000000000000000000" pitchFamily="2" charset="2"/>
              <a:buChar char="Ø"/>
            </a:pPr>
            <a:r>
              <a:rPr lang="en-IN" b="1" dirty="0">
                <a:solidFill>
                  <a:schemeClr val="accent2"/>
                </a:solidFill>
                <a:latin typeface="+mj-lt"/>
              </a:rPr>
              <a:t>Software Requirement:</a:t>
            </a:r>
          </a:p>
          <a:p>
            <a:pPr marL="0" indent="0" algn="just">
              <a:buNone/>
            </a:pPr>
            <a:endParaRPr lang="en-IN" dirty="0">
              <a:solidFill>
                <a:schemeClr val="accent1">
                  <a:lumMod val="20000"/>
                  <a:lumOff val="80000"/>
                </a:schemeClr>
              </a:solidFill>
            </a:endParaRPr>
          </a:p>
          <a:p>
            <a:pPr lvl="1" algn="just"/>
            <a:r>
              <a:rPr lang="en-IN" dirty="0">
                <a:solidFill>
                  <a:schemeClr val="accent1">
                    <a:lumMod val="20000"/>
                    <a:lumOff val="80000"/>
                  </a:schemeClr>
                </a:solidFill>
                <a:latin typeface="+mj-lt"/>
              </a:rPr>
              <a:t>Operating System: Windows 7(64 bits)</a:t>
            </a:r>
          </a:p>
          <a:p>
            <a:pPr lvl="1" algn="just"/>
            <a:r>
              <a:rPr lang="en-IN" dirty="0">
                <a:solidFill>
                  <a:schemeClr val="accent1">
                    <a:lumMod val="20000"/>
                    <a:lumOff val="80000"/>
                  </a:schemeClr>
                </a:solidFill>
                <a:latin typeface="+mj-lt"/>
              </a:rPr>
              <a:t>Web Browser: Google Chrome</a:t>
            </a:r>
          </a:p>
          <a:p>
            <a:pPr lvl="1" algn="just"/>
            <a:r>
              <a:rPr lang="en-IN" dirty="0">
                <a:solidFill>
                  <a:schemeClr val="accent1">
                    <a:lumMod val="20000"/>
                    <a:lumOff val="80000"/>
                  </a:schemeClr>
                </a:solidFill>
                <a:latin typeface="+mj-lt"/>
              </a:rPr>
              <a:t>Language Used: HTML, CSS, JavaScript, Bootstrap, React Js, Firebase.</a:t>
            </a:r>
          </a:p>
        </p:txBody>
      </p:sp>
    </p:spTree>
    <p:extLst>
      <p:ext uri="{BB962C8B-B14F-4D97-AF65-F5344CB8AC3E}">
        <p14:creationId xmlns:p14="http://schemas.microsoft.com/office/powerpoint/2010/main" val="358523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IN" sz="3200" dirty="0">
                <a:solidFill>
                  <a:schemeClr val="accent2"/>
                </a:solidFill>
                <a:latin typeface="+mj-lt"/>
              </a:rPr>
              <a:t>Cake</a:t>
            </a:r>
            <a:r>
              <a:rPr lang="en-IN" sz="3200" dirty="0">
                <a:solidFill>
                  <a:schemeClr val="accent2"/>
                </a:solidFill>
              </a:rPr>
              <a:t> </a:t>
            </a:r>
            <a:r>
              <a:rPr lang="en-IN" dirty="0">
                <a:solidFill>
                  <a:schemeClr val="accent2"/>
                </a:solidFill>
              </a:rPr>
              <a:t>Corner</a:t>
            </a:r>
            <a:endParaRPr lang="en-US"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8</a:t>
            </a:fld>
            <a:endParaRPr lang="en-US"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3472656" y="1636295"/>
            <a:ext cx="5157787" cy="661746"/>
          </a:xfrm>
        </p:spPr>
        <p:txBody>
          <a:bodyPr/>
          <a:lstStyle/>
          <a:p>
            <a:r>
              <a:rPr lang="en-US" dirty="0">
                <a:solidFill>
                  <a:schemeClr val="accent2"/>
                </a:solidFill>
                <a:latin typeface="+mj-lt"/>
              </a:rPr>
              <a:t>Feasibility Study</a:t>
            </a:r>
          </a:p>
        </p:txBody>
      </p:sp>
      <p:sp>
        <p:nvSpPr>
          <p:cNvPr id="9" name="Content Placeholder 8">
            <a:extLst>
              <a:ext uri="{FF2B5EF4-FFF2-40B4-BE49-F238E27FC236}">
                <a16:creationId xmlns:a16="http://schemas.microsoft.com/office/drawing/2014/main" id="{68D416E6-8949-0433-307C-66741B994A2E}"/>
              </a:ext>
            </a:extLst>
          </p:cNvPr>
          <p:cNvSpPr>
            <a:spLocks noGrp="1"/>
          </p:cNvSpPr>
          <p:nvPr>
            <p:ph sz="half" idx="2"/>
          </p:nvPr>
        </p:nvSpPr>
        <p:spPr>
          <a:xfrm>
            <a:off x="444500" y="2298041"/>
            <a:ext cx="11214100" cy="3684588"/>
          </a:xfrm>
        </p:spPr>
        <p:txBody>
          <a:bodyPr>
            <a:normAutofit/>
          </a:bodyPr>
          <a:lstStyle/>
          <a:p>
            <a:pPr marL="0" indent="0" algn="just">
              <a:buNone/>
            </a:pPr>
            <a:r>
              <a:rPr lang="en-US" sz="1600" dirty="0">
                <a:solidFill>
                  <a:schemeClr val="accent1">
                    <a:lumMod val="20000"/>
                    <a:lumOff val="80000"/>
                  </a:schemeClr>
                </a:solidFill>
                <a:latin typeface="+mj-lt"/>
              </a:rPr>
              <a:t>A feasibility study is undertaken to determine the possibility or probability of either improving the existing system or developing a completely new system. It helps to obtain an overview of the problem and to get rough assessment of whether feasible solution exists. There are seven aspects in feasibility study portion of the preliminary investigation.</a:t>
            </a:r>
          </a:p>
          <a:p>
            <a:pPr marL="0" indent="0" algn="just">
              <a:buNone/>
            </a:pPr>
            <a:endParaRPr lang="en-US" sz="1600" dirty="0">
              <a:solidFill>
                <a:schemeClr val="accent1">
                  <a:lumMod val="20000"/>
                  <a:lumOff val="80000"/>
                </a:schemeClr>
              </a:solidFill>
              <a:latin typeface="+mj-lt"/>
            </a:endParaRPr>
          </a:p>
          <a:p>
            <a:pPr algn="just">
              <a:buFont typeface="Courier New" panose="02070309020205020404" pitchFamily="49" charset="0"/>
              <a:buChar char="o"/>
            </a:pPr>
            <a:r>
              <a:rPr lang="en-US" sz="1600" dirty="0">
                <a:solidFill>
                  <a:schemeClr val="accent1">
                    <a:lumMod val="20000"/>
                    <a:lumOff val="80000"/>
                  </a:schemeClr>
                </a:solidFill>
                <a:latin typeface="+mj-lt"/>
              </a:rPr>
              <a:t>Technical Feasibility</a:t>
            </a:r>
          </a:p>
          <a:p>
            <a:pPr algn="just">
              <a:buFont typeface="Courier New" panose="02070309020205020404" pitchFamily="49" charset="0"/>
              <a:buChar char="o"/>
            </a:pPr>
            <a:r>
              <a:rPr lang="en-US" sz="1600" dirty="0">
                <a:solidFill>
                  <a:schemeClr val="accent1">
                    <a:lumMod val="20000"/>
                    <a:lumOff val="80000"/>
                  </a:schemeClr>
                </a:solidFill>
                <a:latin typeface="+mj-lt"/>
              </a:rPr>
              <a:t>Market Feasibility</a:t>
            </a:r>
          </a:p>
          <a:p>
            <a:pPr algn="just">
              <a:buFont typeface="Courier New" panose="02070309020205020404" pitchFamily="49" charset="0"/>
              <a:buChar char="o"/>
            </a:pPr>
            <a:r>
              <a:rPr lang="en-US" sz="1600" dirty="0">
                <a:solidFill>
                  <a:schemeClr val="accent1">
                    <a:lumMod val="20000"/>
                    <a:lumOff val="80000"/>
                  </a:schemeClr>
                </a:solidFill>
                <a:latin typeface="+mj-lt"/>
              </a:rPr>
              <a:t>Financial Feasibility</a:t>
            </a:r>
          </a:p>
          <a:p>
            <a:pPr algn="just">
              <a:buFont typeface="Courier New" panose="02070309020205020404" pitchFamily="49" charset="0"/>
              <a:buChar char="o"/>
            </a:pPr>
            <a:r>
              <a:rPr lang="en-US" sz="1600" dirty="0">
                <a:solidFill>
                  <a:schemeClr val="accent1">
                    <a:lumMod val="20000"/>
                    <a:lumOff val="80000"/>
                  </a:schemeClr>
                </a:solidFill>
                <a:latin typeface="+mj-lt"/>
              </a:rPr>
              <a:t>Operational Feasibility</a:t>
            </a:r>
          </a:p>
          <a:p>
            <a:pPr algn="just">
              <a:buFont typeface="Courier New" panose="02070309020205020404" pitchFamily="49" charset="0"/>
              <a:buChar char="o"/>
            </a:pPr>
            <a:r>
              <a:rPr lang="en-US" sz="1600" dirty="0">
                <a:solidFill>
                  <a:schemeClr val="accent1">
                    <a:lumMod val="20000"/>
                    <a:lumOff val="80000"/>
                  </a:schemeClr>
                </a:solidFill>
                <a:latin typeface="+mj-lt"/>
              </a:rPr>
              <a:t>Legal and Regulatory Feasibility</a:t>
            </a:r>
          </a:p>
        </p:txBody>
      </p:sp>
    </p:spTree>
    <p:extLst>
      <p:ext uri="{BB962C8B-B14F-4D97-AF65-F5344CB8AC3E}">
        <p14:creationId xmlns:p14="http://schemas.microsoft.com/office/powerpoint/2010/main" val="269684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IN" sz="3200" dirty="0">
                <a:solidFill>
                  <a:schemeClr val="accent2"/>
                </a:solidFill>
                <a:latin typeface="+mj-lt"/>
              </a:rPr>
              <a:t>Cake</a:t>
            </a:r>
            <a:r>
              <a:rPr lang="en-IN" sz="3200" dirty="0">
                <a:solidFill>
                  <a:schemeClr val="accent2"/>
                </a:solidFill>
              </a:rPr>
              <a:t> </a:t>
            </a:r>
            <a:r>
              <a:rPr lang="en-IN" dirty="0">
                <a:solidFill>
                  <a:schemeClr val="accent2"/>
                </a:solidFill>
              </a:rPr>
              <a:t>Corner</a:t>
            </a:r>
            <a:endParaRPr lang="en-US"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9</a:t>
            </a:fld>
            <a:endParaRPr lang="en-US"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444500" y="1634721"/>
            <a:ext cx="5157787" cy="661746"/>
          </a:xfrm>
        </p:spPr>
        <p:txBody>
          <a:bodyPr/>
          <a:lstStyle/>
          <a:p>
            <a:pPr algn="l">
              <a:lnSpc>
                <a:spcPct val="150000"/>
              </a:lnSpc>
              <a:buFont typeface="Courier New" panose="02070309020205020404" pitchFamily="49" charset="0"/>
              <a:buChar char="o"/>
            </a:pPr>
            <a:r>
              <a:rPr lang="en-US" dirty="0">
                <a:solidFill>
                  <a:schemeClr val="accent1">
                    <a:lumMod val="20000"/>
                    <a:lumOff val="80000"/>
                  </a:schemeClr>
                </a:solidFill>
              </a:rPr>
              <a:t> </a:t>
            </a:r>
            <a:r>
              <a:rPr lang="en-US" dirty="0">
                <a:solidFill>
                  <a:schemeClr val="accent2"/>
                </a:solidFill>
                <a:latin typeface="+mj-lt"/>
              </a:rPr>
              <a:t>Technical Feasibility</a:t>
            </a:r>
          </a:p>
        </p:txBody>
      </p:sp>
      <p:sp>
        <p:nvSpPr>
          <p:cNvPr id="9" name="Content Placeholder 8">
            <a:extLst>
              <a:ext uri="{FF2B5EF4-FFF2-40B4-BE49-F238E27FC236}">
                <a16:creationId xmlns:a16="http://schemas.microsoft.com/office/drawing/2014/main" id="{68D416E6-8949-0433-307C-66741B994A2E}"/>
              </a:ext>
            </a:extLst>
          </p:cNvPr>
          <p:cNvSpPr>
            <a:spLocks noGrp="1"/>
          </p:cNvSpPr>
          <p:nvPr>
            <p:ph sz="half" idx="2"/>
          </p:nvPr>
        </p:nvSpPr>
        <p:spPr>
          <a:xfrm>
            <a:off x="444500" y="2296469"/>
            <a:ext cx="11214100" cy="2926810"/>
          </a:xfrm>
        </p:spPr>
        <p:txBody>
          <a:bodyPr>
            <a:normAutofit/>
          </a:bodyPr>
          <a:lstStyle/>
          <a:p>
            <a:pPr lvl="1" algn="just">
              <a:lnSpc>
                <a:spcPct val="100000"/>
              </a:lnSpc>
              <a:spcAft>
                <a:spcPts val="600"/>
              </a:spcAft>
            </a:pPr>
            <a:r>
              <a:rPr lang="en-US" dirty="0">
                <a:solidFill>
                  <a:schemeClr val="accent1">
                    <a:lumMod val="20000"/>
                    <a:lumOff val="80000"/>
                  </a:schemeClr>
                </a:solidFill>
                <a:latin typeface="+mj-lt"/>
              </a:rPr>
              <a:t>Website development: Assess the technical requirements for building a user-friendly and secure online platform for cake browsing, ordering, and payment processing.</a:t>
            </a:r>
          </a:p>
          <a:p>
            <a:pPr marL="457200" lvl="1" indent="0" algn="just">
              <a:lnSpc>
                <a:spcPct val="100000"/>
              </a:lnSpc>
              <a:spcAft>
                <a:spcPts val="600"/>
              </a:spcAft>
              <a:buNone/>
            </a:pPr>
            <a:endParaRPr lang="en-US" dirty="0">
              <a:solidFill>
                <a:schemeClr val="accent1">
                  <a:lumMod val="20000"/>
                  <a:lumOff val="80000"/>
                </a:schemeClr>
              </a:solidFill>
              <a:latin typeface="+mj-lt"/>
            </a:endParaRPr>
          </a:p>
          <a:p>
            <a:pPr lvl="1" algn="just">
              <a:lnSpc>
                <a:spcPct val="100000"/>
              </a:lnSpc>
              <a:spcAft>
                <a:spcPts val="600"/>
              </a:spcAft>
            </a:pPr>
            <a:r>
              <a:rPr lang="en-US" dirty="0">
                <a:solidFill>
                  <a:schemeClr val="accent1">
                    <a:lumMod val="20000"/>
                    <a:lumOff val="80000"/>
                  </a:schemeClr>
                </a:solidFill>
                <a:latin typeface="+mj-lt"/>
              </a:rPr>
              <a:t>Hosting and infrastructure: Determine the scalability and reliability of hosting services to accommodate potential spikes in website traffic, especially during peak seasons.</a:t>
            </a:r>
          </a:p>
          <a:p>
            <a:pPr marL="457200" lvl="1" indent="0" algn="just">
              <a:lnSpc>
                <a:spcPct val="100000"/>
              </a:lnSpc>
              <a:spcAft>
                <a:spcPts val="600"/>
              </a:spcAft>
              <a:buNone/>
            </a:pPr>
            <a:endParaRPr lang="en-US" dirty="0">
              <a:solidFill>
                <a:schemeClr val="accent1">
                  <a:lumMod val="20000"/>
                  <a:lumOff val="80000"/>
                </a:schemeClr>
              </a:solidFill>
              <a:latin typeface="+mj-lt"/>
            </a:endParaRPr>
          </a:p>
          <a:p>
            <a:pPr lvl="1" algn="just">
              <a:lnSpc>
                <a:spcPct val="100000"/>
              </a:lnSpc>
              <a:spcAft>
                <a:spcPts val="600"/>
              </a:spcAft>
            </a:pPr>
            <a:r>
              <a:rPr lang="en-US" dirty="0">
                <a:solidFill>
                  <a:schemeClr val="accent1">
                    <a:lumMod val="20000"/>
                    <a:lumOff val="80000"/>
                  </a:schemeClr>
                </a:solidFill>
                <a:latin typeface="+mj-lt"/>
              </a:rPr>
              <a:t>Mobile responsiveness: Ensure the website is optimized for mobile devices to cater to users accessing the platform from smartphones and tablets.</a:t>
            </a:r>
            <a:endParaRPr lang="en-IN" dirty="0">
              <a:solidFill>
                <a:schemeClr val="accent1">
                  <a:lumMod val="20000"/>
                  <a:lumOff val="80000"/>
                </a:schemeClr>
              </a:solidFill>
              <a:latin typeface="+mj-lt"/>
            </a:endParaRPr>
          </a:p>
        </p:txBody>
      </p:sp>
    </p:spTree>
    <p:extLst>
      <p:ext uri="{BB962C8B-B14F-4D97-AF65-F5344CB8AC3E}">
        <p14:creationId xmlns:p14="http://schemas.microsoft.com/office/powerpoint/2010/main" val="405488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26E0C9-B2AA-42E6-97B6-E1B7D9EAF1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348</TotalTime>
  <Words>1435</Words>
  <Application>Microsoft Office PowerPoint</Application>
  <PresentationFormat>Widescreen</PresentationFormat>
  <Paragraphs>181</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Courier New</vt:lpstr>
      <vt:lpstr>Symbol</vt:lpstr>
      <vt:lpstr>Times New Roman</vt:lpstr>
      <vt:lpstr>Trade Gothic LT Pro</vt:lpstr>
      <vt:lpstr>Trebuchet MS</vt:lpstr>
      <vt:lpstr>Wingdings</vt:lpstr>
      <vt:lpstr>Office Theme</vt:lpstr>
      <vt:lpstr>Project Presentation  On Cake Corner</vt:lpstr>
      <vt:lpstr>Cake Corner</vt:lpstr>
      <vt:lpstr>Cake Corner</vt:lpstr>
      <vt:lpstr>Cake Corner</vt:lpstr>
      <vt:lpstr>Cake Corner</vt:lpstr>
      <vt:lpstr>Cake Corner</vt:lpstr>
      <vt:lpstr>Cake Corner</vt:lpstr>
      <vt:lpstr>Cake Corner</vt:lpstr>
      <vt:lpstr>Cake Corner</vt:lpstr>
      <vt:lpstr>Cake Corner</vt:lpstr>
      <vt:lpstr>Cake Corner</vt:lpstr>
      <vt:lpstr>Cake Corner</vt:lpstr>
      <vt:lpstr>Cake Corner</vt:lpstr>
      <vt:lpstr>Cake Corner</vt:lpstr>
      <vt:lpstr>Cake Corner</vt:lpstr>
      <vt:lpstr>Cake Corner</vt:lpstr>
      <vt:lpstr>Advantage Of Cake Corner</vt:lpstr>
      <vt:lpstr>Screen Layouts – User Side</vt:lpstr>
      <vt:lpstr>Screen Layouts</vt:lpstr>
      <vt:lpstr>Screen Layouts</vt:lpstr>
      <vt:lpstr>Screen Layouts</vt:lpstr>
      <vt:lpstr>Screen Layouts</vt:lpstr>
      <vt:lpstr>Screen Layouts</vt:lpstr>
      <vt:lpstr>Screen Layouts</vt:lpstr>
      <vt:lpstr>Screen Layouts</vt:lpstr>
      <vt:lpstr>Screen Layouts</vt:lpstr>
      <vt:lpstr>Screen Layouts – Admin Side</vt:lpstr>
      <vt:lpstr>Screen Layouts</vt:lpstr>
      <vt:lpstr>Screen Layouts</vt:lpstr>
      <vt:lpstr>Due to the time limitation, I have implemented only the main functionalities for the development of the Website. These functionalities are not sufficient to develop the project as I have very big plan for my website Cake Corner. Consequently,   I will    Improve application performance.    Finish the remaining functionality.    Working on the project was good experience. I understand the importance of Planning and Designing as a part of software development. But it’s very difficult to complete the program for single person.    System provide major advantages such as speed and accuracy of operation, Time Efficiency, Cost Efficiency, Automatic data validation, Data security and reliability, Easy performance check, Dynamic and User Friendly. And ensures access to complete and critical information, instantly.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Report Website Of Online Cake Selling</dc:title>
  <dc:creator>BHAYANI DEV</dc:creator>
  <cp:lastModifiedBy>BHAYANI DEV</cp:lastModifiedBy>
  <cp:revision>13</cp:revision>
  <dcterms:created xsi:type="dcterms:W3CDTF">2024-04-01T04:55:18Z</dcterms:created>
  <dcterms:modified xsi:type="dcterms:W3CDTF">2024-04-23T07:44:40Z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